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Helvetica Neue"/>
      <p:regular r:id="rId40"/>
      <p:bold r:id="rId41"/>
      <p:italic r:id="rId42"/>
      <p:boldItalic r:id="rId43"/>
    </p:embeddedFont>
    <p:embeddedFont>
      <p:font typeface="Helvetica Neue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44" Type="http://schemas.openxmlformats.org/officeDocument/2006/relationships/font" Target="fonts/HelveticaNeueLight-regular.fntdata"/><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46" Type="http://schemas.openxmlformats.org/officeDocument/2006/relationships/font" Target="fonts/HelveticaNeueLight-italic.fntdata"/><Relationship Id="rId23" Type="http://schemas.openxmlformats.org/officeDocument/2006/relationships/slide" Target="slides/slide18.xml"/><Relationship Id="rId45" Type="http://schemas.openxmlformats.org/officeDocument/2006/relationships/font" Target="fonts/HelveticaNeueLight-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HelveticaNeueLight-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28" name="Shape 2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40" name="Shape 2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64" name="Shape 2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17" name="Shape 3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49" name="Shape 3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89" name="Shape 3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99" name="Shape 3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10" name="Shape 4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20" name="Shape 4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31" name="Shape 4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42" name="Shape 4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52" name="Shape 4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2" name="Shape 1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5" name="Shape 1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02" name="Shape 2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892969" y="863947"/>
            <a:ext cx="7358063" cy="1741289"/>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56" name="Shape 56"/>
          <p:cNvSpPr txBox="1"/>
          <p:nvPr>
            <p:ph idx="1" type="body"/>
          </p:nvPr>
        </p:nvSpPr>
        <p:spPr>
          <a:xfrm>
            <a:off x="892969" y="2652117"/>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57" name="Shape 5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Photo - Horizontal">
    <p:spTree>
      <p:nvGrpSpPr>
        <p:cNvPr id="58" name="Shape 58"/>
        <p:cNvGrpSpPr/>
        <p:nvPr/>
      </p:nvGrpSpPr>
      <p:grpSpPr>
        <a:xfrm>
          <a:off x="0" y="0"/>
          <a:ext cx="0" cy="0"/>
          <a:chOff x="0" y="0"/>
          <a:chExt cx="0" cy="0"/>
        </a:xfrm>
      </p:grpSpPr>
      <p:sp>
        <p:nvSpPr>
          <p:cNvPr id="59" name="Shape 59"/>
          <p:cNvSpPr/>
          <p:nvPr>
            <p:ph idx="2" type="pic"/>
          </p:nvPr>
        </p:nvSpPr>
        <p:spPr>
          <a:xfrm>
            <a:off x="1138535" y="354955"/>
            <a:ext cx="6861105" cy="3114229"/>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0" name="Shape 60"/>
          <p:cNvSpPr txBox="1"/>
          <p:nvPr>
            <p:ph type="title"/>
          </p:nvPr>
        </p:nvSpPr>
        <p:spPr>
          <a:xfrm>
            <a:off x="892969" y="3542854"/>
            <a:ext cx="7358063" cy="750094"/>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1" name="Shape 61"/>
          <p:cNvSpPr txBox="1"/>
          <p:nvPr>
            <p:ph idx="1" type="body"/>
          </p:nvPr>
        </p:nvSpPr>
        <p:spPr>
          <a:xfrm>
            <a:off x="892969" y="4299645"/>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2" name="Shape 62"/>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63" name="Shape 63"/>
        <p:cNvGrpSpPr/>
        <p:nvPr/>
      </p:nvGrpSpPr>
      <p:grpSpPr>
        <a:xfrm>
          <a:off x="0" y="0"/>
          <a:ext cx="0" cy="0"/>
          <a:chOff x="0" y="0"/>
          <a:chExt cx="0" cy="0"/>
        </a:xfrm>
      </p:grpSpPr>
      <p:sp>
        <p:nvSpPr>
          <p:cNvPr id="64" name="Shape 64"/>
          <p:cNvSpPr txBox="1"/>
          <p:nvPr>
            <p:ph type="title"/>
          </p:nvPr>
        </p:nvSpPr>
        <p:spPr>
          <a:xfrm>
            <a:off x="892969" y="1701105"/>
            <a:ext cx="7358063" cy="1741289"/>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5" name="Shape 65"/>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66" name="Shape 66"/>
        <p:cNvGrpSpPr/>
        <p:nvPr/>
      </p:nvGrpSpPr>
      <p:grpSpPr>
        <a:xfrm>
          <a:off x="0" y="0"/>
          <a:ext cx="0" cy="0"/>
          <a:chOff x="0" y="0"/>
          <a:chExt cx="0" cy="0"/>
        </a:xfrm>
      </p:grpSpPr>
      <p:sp>
        <p:nvSpPr>
          <p:cNvPr id="67" name="Shape 67"/>
          <p:cNvSpPr/>
          <p:nvPr>
            <p:ph idx="2" type="pic"/>
          </p:nvPr>
        </p:nvSpPr>
        <p:spPr>
          <a:xfrm>
            <a:off x="4723805" y="336930"/>
            <a:ext cx="3750469" cy="433313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68" name="Shape 68"/>
          <p:cNvSpPr txBox="1"/>
          <p:nvPr>
            <p:ph type="title"/>
          </p:nvPr>
        </p:nvSpPr>
        <p:spPr>
          <a:xfrm>
            <a:off x="669727" y="334863"/>
            <a:ext cx="3750469" cy="2102941"/>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ts val="3900"/>
              <a:buFont typeface="Helvetica Neue"/>
              <a:buNone/>
              <a:defRPr b="0" i="0" sz="39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69" name="Shape 69"/>
          <p:cNvSpPr txBox="1"/>
          <p:nvPr>
            <p:ph idx="1" type="body"/>
          </p:nvPr>
        </p:nvSpPr>
        <p:spPr>
          <a:xfrm>
            <a:off x="669727" y="2491383"/>
            <a:ext cx="3750469" cy="2169914"/>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70" name="Shape 70"/>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71" name="Shape 71"/>
        <p:cNvGrpSpPr/>
        <p:nvPr/>
      </p:nvGrpSpPr>
      <p:grpSpPr>
        <a:xfrm>
          <a:off x="0" y="0"/>
          <a:ext cx="0" cy="0"/>
          <a:chOff x="0" y="0"/>
          <a:chExt cx="0" cy="0"/>
        </a:xfrm>
      </p:grpSpPr>
      <p:sp>
        <p:nvSpPr>
          <p:cNvPr id="72" name="Shape 72"/>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73" name="Shape 73"/>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4" name="Shape 74"/>
        <p:cNvGrpSpPr/>
        <p:nvPr/>
      </p:nvGrpSpPr>
      <p:grpSpPr>
        <a:xfrm>
          <a:off x="0" y="0"/>
          <a:ext cx="0" cy="0"/>
          <a:chOff x="0" y="0"/>
          <a:chExt cx="0" cy="0"/>
        </a:xfrm>
      </p:grpSpPr>
      <p:sp>
        <p:nvSpPr>
          <p:cNvPr id="75" name="Shape 75"/>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76" name="Shape 76"/>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77" name="Shape 7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78" name="Shape 78"/>
        <p:cNvGrpSpPr/>
        <p:nvPr/>
      </p:nvGrpSpPr>
      <p:grpSpPr>
        <a:xfrm>
          <a:off x="0" y="0"/>
          <a:ext cx="0" cy="0"/>
          <a:chOff x="0" y="0"/>
          <a:chExt cx="0" cy="0"/>
        </a:xfrm>
      </p:grpSpPr>
      <p:sp>
        <p:nvSpPr>
          <p:cNvPr id="79" name="Shape 79"/>
          <p:cNvSpPr/>
          <p:nvPr>
            <p:ph idx="2" type="pic"/>
          </p:nvPr>
        </p:nvSpPr>
        <p:spPr>
          <a:xfrm>
            <a:off x="4723805" y="1366242"/>
            <a:ext cx="3750469" cy="3315146"/>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0" name="Shape 80"/>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81" name="Shape 81"/>
          <p:cNvSpPr txBox="1"/>
          <p:nvPr>
            <p:ph idx="1" type="body"/>
          </p:nvPr>
        </p:nvSpPr>
        <p:spPr>
          <a:xfrm>
            <a:off x="669727" y="1366242"/>
            <a:ext cx="3750469" cy="3315146"/>
          </a:xfrm>
          <a:prstGeom prst="rect">
            <a:avLst/>
          </a:prstGeom>
          <a:noFill/>
          <a:ln>
            <a:noFill/>
          </a:ln>
        </p:spPr>
        <p:txBody>
          <a:bodyPr anchorCtr="0" anchor="ctr" bIns="58925" lIns="58925" rIns="58925" wrap="square" tIns="58925"/>
          <a:lstStyle>
            <a:lvl1pPr indent="-50800" lvl="0" marL="215900" marR="0" rtl="0" algn="l">
              <a:lnSpc>
                <a:spcPct val="100000"/>
              </a:lnSpc>
              <a:spcBef>
                <a:spcPts val="2100"/>
              </a:spcBef>
              <a:spcAft>
                <a:spcPts val="0"/>
              </a:spcAft>
              <a:buClr>
                <a:srgbClr val="FFFFFF"/>
              </a:buClr>
              <a:buSzPts val="26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63500" lvl="1" marL="444500" marR="0" rtl="0" algn="l">
              <a:lnSpc>
                <a:spcPct val="100000"/>
              </a:lnSpc>
              <a:spcBef>
                <a:spcPts val="2100"/>
              </a:spcBef>
              <a:spcAft>
                <a:spcPts val="0"/>
              </a:spcAft>
              <a:buClr>
                <a:srgbClr val="FFFFFF"/>
              </a:buClr>
              <a:buSzPts val="26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50800" lvl="2" marL="660400" marR="0" rtl="0" algn="l">
              <a:lnSpc>
                <a:spcPct val="100000"/>
              </a:lnSpc>
              <a:spcBef>
                <a:spcPts val="2100"/>
              </a:spcBef>
              <a:spcAft>
                <a:spcPts val="0"/>
              </a:spcAft>
              <a:buClr>
                <a:srgbClr val="FFFFFF"/>
              </a:buClr>
              <a:buSzPts val="26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63500" lvl="3" marL="889000" marR="0" rtl="0" algn="l">
              <a:lnSpc>
                <a:spcPct val="100000"/>
              </a:lnSpc>
              <a:spcBef>
                <a:spcPts val="2100"/>
              </a:spcBef>
              <a:spcAft>
                <a:spcPts val="0"/>
              </a:spcAft>
              <a:buClr>
                <a:srgbClr val="FFFFFF"/>
              </a:buClr>
              <a:buSzPts val="26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50800" lvl="4" marL="1104900" marR="0" rtl="0" algn="l">
              <a:lnSpc>
                <a:spcPct val="100000"/>
              </a:lnSpc>
              <a:spcBef>
                <a:spcPts val="2100"/>
              </a:spcBef>
              <a:spcAft>
                <a:spcPts val="0"/>
              </a:spcAft>
              <a:buClr>
                <a:srgbClr val="FFFFFF"/>
              </a:buClr>
              <a:buSzPts val="26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2" name="Shape 82"/>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83" name="Shape 83"/>
        <p:cNvGrpSpPr/>
        <p:nvPr/>
      </p:nvGrpSpPr>
      <p:grpSpPr>
        <a:xfrm>
          <a:off x="0" y="0"/>
          <a:ext cx="0" cy="0"/>
          <a:chOff x="0" y="0"/>
          <a:chExt cx="0" cy="0"/>
        </a:xfrm>
      </p:grpSpPr>
      <p:sp>
        <p:nvSpPr>
          <p:cNvPr id="84" name="Shape 84"/>
          <p:cNvSpPr txBox="1"/>
          <p:nvPr>
            <p:ph idx="1" type="body"/>
          </p:nvPr>
        </p:nvSpPr>
        <p:spPr>
          <a:xfrm>
            <a:off x="669727" y="669727"/>
            <a:ext cx="7804547" cy="3804047"/>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5" name="Shape 85"/>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86" name="Shape 86"/>
        <p:cNvGrpSpPr/>
        <p:nvPr/>
      </p:nvGrpSpPr>
      <p:grpSpPr>
        <a:xfrm>
          <a:off x="0" y="0"/>
          <a:ext cx="0" cy="0"/>
          <a:chOff x="0" y="0"/>
          <a:chExt cx="0" cy="0"/>
        </a:xfrm>
      </p:grpSpPr>
      <p:sp>
        <p:nvSpPr>
          <p:cNvPr id="87" name="Shape 87"/>
          <p:cNvSpPr/>
          <p:nvPr>
            <p:ph idx="2" type="pic"/>
          </p:nvPr>
        </p:nvSpPr>
        <p:spPr>
          <a:xfrm>
            <a:off x="4732734" y="2618631"/>
            <a:ext cx="3750469" cy="205606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8" name="Shape 88"/>
          <p:cNvSpPr/>
          <p:nvPr>
            <p:ph idx="3" type="pic"/>
          </p:nvPr>
        </p:nvSpPr>
        <p:spPr>
          <a:xfrm>
            <a:off x="4732734" y="334863"/>
            <a:ext cx="3750469" cy="2056061"/>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89" name="Shape 89"/>
          <p:cNvSpPr/>
          <p:nvPr>
            <p:ph idx="4" type="pic"/>
          </p:nvPr>
        </p:nvSpPr>
        <p:spPr>
          <a:xfrm>
            <a:off x="669727" y="334863"/>
            <a:ext cx="3750469" cy="4339828"/>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0" name="Shape 90"/>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91" name="Shape 91"/>
        <p:cNvGrpSpPr/>
        <p:nvPr/>
      </p:nvGrpSpPr>
      <p:grpSpPr>
        <a:xfrm>
          <a:off x="0" y="0"/>
          <a:ext cx="0" cy="0"/>
          <a:chOff x="0" y="0"/>
          <a:chExt cx="0" cy="0"/>
        </a:xfrm>
      </p:grpSpPr>
      <p:sp>
        <p:nvSpPr>
          <p:cNvPr id="92" name="Shape 92"/>
          <p:cNvSpPr txBox="1"/>
          <p:nvPr>
            <p:ph idx="1" type="body"/>
          </p:nvPr>
        </p:nvSpPr>
        <p:spPr>
          <a:xfrm>
            <a:off x="892969" y="3355330"/>
            <a:ext cx="7358063" cy="243298"/>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1500"/>
              <a:buFont typeface="Helvetica Neue"/>
              <a:buNone/>
              <a:defRPr b="0" i="1" sz="15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3" name="Shape 93"/>
          <p:cNvSpPr txBox="1"/>
          <p:nvPr>
            <p:ph idx="2" type="body"/>
          </p:nvPr>
        </p:nvSpPr>
        <p:spPr>
          <a:xfrm>
            <a:off x="892969" y="2272113"/>
            <a:ext cx="7358063" cy="321562"/>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2200"/>
              <a:buFont typeface="Helvetica Neue"/>
              <a:buNone/>
              <a:defRPr b="0" i="0" sz="22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4" name="Shape 94"/>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95" name="Shape 95"/>
        <p:cNvGrpSpPr/>
        <p:nvPr/>
      </p:nvGrpSpPr>
      <p:grpSpPr>
        <a:xfrm>
          <a:off x="0" y="0"/>
          <a:ext cx="0" cy="0"/>
          <a:chOff x="0" y="0"/>
          <a:chExt cx="0" cy="0"/>
        </a:xfrm>
      </p:grpSpPr>
      <p:sp>
        <p:nvSpPr>
          <p:cNvPr id="96" name="Shape 96"/>
          <p:cNvSpPr/>
          <p:nvPr>
            <p:ph idx="2" type="pic"/>
          </p:nvPr>
        </p:nvSpPr>
        <p:spPr>
          <a:xfrm>
            <a:off x="0" y="0"/>
            <a:ext cx="9144000" cy="5143500"/>
          </a:xfrm>
          <a:prstGeom prst="rect">
            <a:avLst/>
          </a:prstGeom>
          <a:noFill/>
          <a:ln>
            <a:noFill/>
          </a:ln>
        </p:spPr>
        <p:txBody>
          <a:bodyPr anchorCtr="0" anchor="t"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97" name="Shape 97"/>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52" name="Shape 52"/>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01600" lvl="0" marL="292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88900" lvl="1" marL="571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101600" lvl="2" marL="863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88900" lvl="3" marL="1143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101600" lvl="4" marL="1435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88900" lvl="5" marL="17145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101600" lvl="6" marL="2006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88900" lvl="7"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101600" lvl="8" marL="25781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53" name="Shape 53"/>
          <p:cNvSpPr txBox="1"/>
          <p:nvPr>
            <p:ph idx="12" type="sldNum"/>
          </p:nvPr>
        </p:nvSpPr>
        <p:spPr>
          <a:xfrm>
            <a:off x="4449997" y="4902398"/>
            <a:ext cx="239245" cy="171021"/>
          </a:xfrm>
          <a:prstGeom prst="rect">
            <a:avLst/>
          </a:prstGeom>
          <a:noFill/>
          <a:ln>
            <a:noFill/>
          </a:ln>
        </p:spPr>
        <p:txBody>
          <a:bodyPr anchorCtr="0" anchor="t" bIns="32750" lIns="32750" rIns="32750" wrap="square" tIns="32750">
            <a:noAutofit/>
          </a:bodyPr>
          <a:lstStyle/>
          <a:p>
            <a:pPr indent="-63500" lvl="0" marL="0" marR="0" rtl="0" algn="ctr">
              <a:lnSpc>
                <a:spcPct val="100000"/>
              </a:lnSpc>
              <a:spcBef>
                <a:spcPts val="0"/>
              </a:spcBef>
              <a:spcAft>
                <a:spcPts val="0"/>
              </a:spcAft>
              <a:buClr>
                <a:srgbClr val="FFFFFF"/>
              </a:buClr>
              <a:buSzPts val="1000"/>
              <a:buFont typeface="Helvetica Neue Light"/>
              <a:buNone/>
            </a:pPr>
            <a:fld id="{00000000-1234-1234-1234-123412341234}" type="slidenum">
              <a:rPr b="0" i="0" lang="en" sz="1000" u="none" cap="none" strike="noStrike">
                <a:solidFill>
                  <a:srgbClr val="FFFFFF"/>
                </a:solidFill>
                <a:latin typeface="Helvetica Neue Light"/>
                <a:ea typeface="Helvetica Neue Light"/>
                <a:cs typeface="Helvetica Neue Light"/>
                <a:sym typeface="Helvetica Neue Light"/>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3" name="Shape 103"/>
        <p:cNvGrpSpPr/>
        <p:nvPr/>
      </p:nvGrpSpPr>
      <p:grpSpPr>
        <a:xfrm>
          <a:off x="0" y="0"/>
          <a:ext cx="0" cy="0"/>
          <a:chOff x="0" y="0"/>
          <a:chExt cx="0" cy="0"/>
        </a:xfrm>
      </p:grpSpPr>
      <p:sp>
        <p:nvSpPr>
          <p:cNvPr id="104" name="Shape 104"/>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chemicalplant.jpg" id="105" name="Shape 105"/>
          <p:cNvPicPr preferRelativeResize="0"/>
          <p:nvPr/>
        </p:nvPicPr>
        <p:blipFill rotWithShape="1">
          <a:blip r:embed="rId3">
            <a:alphaModFix/>
          </a:blip>
          <a:srcRect b="0" l="0" r="0" t="0"/>
          <a:stretch/>
        </p:blipFill>
        <p:spPr>
          <a:xfrm>
            <a:off x="28575" y="22275"/>
            <a:ext cx="4307000" cy="2065350"/>
          </a:xfrm>
          <a:prstGeom prst="rect">
            <a:avLst/>
          </a:prstGeom>
          <a:noFill/>
          <a:ln>
            <a:noFill/>
          </a:ln>
        </p:spPr>
      </p:pic>
      <p:sp>
        <p:nvSpPr>
          <p:cNvPr id="106" name="Shape 106"/>
          <p:cNvSpPr/>
          <p:nvPr/>
        </p:nvSpPr>
        <p:spPr>
          <a:xfrm>
            <a:off x="4390525" y="2099450"/>
            <a:ext cx="4728300" cy="29985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07" name="Shape 107"/>
          <p:cNvSpPr txBox="1"/>
          <p:nvPr/>
        </p:nvSpPr>
        <p:spPr>
          <a:xfrm>
            <a:off x="4660450" y="2196451"/>
            <a:ext cx="4192800" cy="441900"/>
          </a:xfrm>
          <a:prstGeom prst="rect">
            <a:avLst/>
          </a:prstGeom>
          <a:noFill/>
          <a:ln>
            <a:noFill/>
          </a:ln>
        </p:spPr>
        <p:txBody>
          <a:bodyPr anchorCtr="0" anchor="ctr" bIns="32750" lIns="32750" rIns="32750" wrap="square" tIns="32750">
            <a:noAutofit/>
          </a:bodyPr>
          <a:lstStyle/>
          <a:p>
            <a:pPr indent="-196850" lvl="0" marL="0" marR="0" rtl="0" algn="r">
              <a:lnSpc>
                <a:spcPct val="100000"/>
              </a:lnSpc>
              <a:spcBef>
                <a:spcPts val="0"/>
              </a:spcBef>
              <a:spcAft>
                <a:spcPts val="0"/>
              </a:spcAft>
              <a:buClr>
                <a:schemeClr val="accent3"/>
              </a:buClr>
              <a:buSzPts val="3100"/>
              <a:buFont typeface="Helvetica Neue"/>
              <a:buNone/>
            </a:pPr>
            <a:r>
              <a:rPr b="0" i="0" lang="en" sz="3100" u="none" cap="none" strike="noStrike">
                <a:solidFill>
                  <a:schemeClr val="accent3"/>
                </a:solidFill>
                <a:latin typeface="Helvetica Neue"/>
                <a:ea typeface="Helvetica Neue"/>
                <a:cs typeface="Helvetica Neue"/>
                <a:sym typeface="Helvetica Neue"/>
              </a:rPr>
              <a:t>TOXIC CRUSADERS</a:t>
            </a:r>
          </a:p>
        </p:txBody>
      </p:sp>
      <p:sp>
        <p:nvSpPr>
          <p:cNvPr id="108" name="Shape 108"/>
          <p:cNvSpPr txBox="1"/>
          <p:nvPr/>
        </p:nvSpPr>
        <p:spPr>
          <a:xfrm>
            <a:off x="5997780" y="2650401"/>
            <a:ext cx="2851428" cy="243137"/>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ts val="1500"/>
              <a:buFont typeface="Helvetica Neue"/>
              <a:buNone/>
            </a:pPr>
            <a:r>
              <a:rPr b="1" i="0" lang="en" sz="1500" u="none" cap="none" strike="noStrike">
                <a:solidFill>
                  <a:srgbClr val="FFFFFF"/>
                </a:solidFill>
                <a:latin typeface="Helvetica Neue"/>
                <a:ea typeface="Helvetica Neue"/>
                <a:cs typeface="Helvetica Neue"/>
                <a:sym typeface="Helvetica Neue"/>
              </a:rPr>
              <a:t>CSC 495 Project - Fall 2017</a:t>
            </a:r>
          </a:p>
        </p:txBody>
      </p:sp>
      <p:sp>
        <p:nvSpPr>
          <p:cNvPr id="109" name="Shape 109"/>
          <p:cNvSpPr txBox="1"/>
          <p:nvPr/>
        </p:nvSpPr>
        <p:spPr>
          <a:xfrm>
            <a:off x="6980939" y="3257867"/>
            <a:ext cx="1901381" cy="825799"/>
          </a:xfrm>
          <a:prstGeom prst="rect">
            <a:avLst/>
          </a:prstGeom>
          <a:noFill/>
          <a:ln>
            <a:noFill/>
          </a:ln>
        </p:spPr>
        <p:txBody>
          <a:bodyPr anchorCtr="0" anchor="ctr" bIns="32750" lIns="32750" rIns="32750" wrap="square" tIns="32750">
            <a:noAutofit/>
          </a:bodyPr>
          <a:lstStyle/>
          <a:p>
            <a:pPr indent="-95250" lvl="0" marL="0" marR="0" rtl="0" algn="r">
              <a:lnSpc>
                <a:spcPct val="100000"/>
              </a:lnSpc>
              <a:spcBef>
                <a:spcPts val="0"/>
              </a:spcBef>
              <a:spcAft>
                <a:spcPts val="0"/>
              </a:spcAft>
              <a:buClr>
                <a:srgbClr val="FFFFFF"/>
              </a:buClr>
              <a:buSzPts val="1500"/>
              <a:buFont typeface="Helvetica Neue"/>
              <a:buNone/>
            </a:pPr>
            <a:r>
              <a:rPr b="1" i="0" lang="en" sz="1500" u="none" cap="none" strike="noStrike">
                <a:solidFill>
                  <a:srgbClr val="FFFFFF"/>
                </a:solidFill>
                <a:latin typeface="Helvetica Neue"/>
                <a:ea typeface="Helvetica Neue"/>
                <a:cs typeface="Helvetica Neue"/>
                <a:sym typeface="Helvetica Neue"/>
              </a:rPr>
              <a:t>Aaron Denton</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Jacob Durham</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Swetha Polisetty</a:t>
            </a:r>
            <a:br>
              <a:rPr b="1" i="0" lang="en" sz="1500" u="none" cap="none" strike="noStrike">
                <a:solidFill>
                  <a:srgbClr val="FFFFFF"/>
                </a:solidFill>
                <a:latin typeface="Helvetica Neue"/>
                <a:ea typeface="Helvetica Neue"/>
                <a:cs typeface="Helvetica Neue"/>
                <a:sym typeface="Helvetica Neue"/>
              </a:rPr>
            </a:br>
            <a:r>
              <a:rPr b="1" i="0" lang="en" sz="1500" u="none" cap="none" strike="noStrike">
                <a:solidFill>
                  <a:srgbClr val="FFFFFF"/>
                </a:solidFill>
                <a:latin typeface="Helvetica Neue"/>
                <a:ea typeface="Helvetica Neue"/>
                <a:cs typeface="Helvetica Neue"/>
                <a:sym typeface="Helvetica Neue"/>
              </a:rPr>
              <a:t>Melvin Watlington</a:t>
            </a:r>
          </a:p>
        </p:txBody>
      </p:sp>
      <p:pic>
        <p:nvPicPr>
          <p:cNvPr id="110" name="Shape 110"/>
          <p:cNvPicPr preferRelativeResize="0"/>
          <p:nvPr/>
        </p:nvPicPr>
        <p:blipFill>
          <a:blip r:embed="rId4">
            <a:alphaModFix/>
          </a:blip>
          <a:stretch>
            <a:fillRect/>
          </a:stretch>
        </p:blipFill>
        <p:spPr>
          <a:xfrm>
            <a:off x="71375" y="2171525"/>
            <a:ext cx="4242300" cy="2998500"/>
          </a:xfrm>
          <a:prstGeom prst="rect">
            <a:avLst/>
          </a:prstGeom>
          <a:noFill/>
          <a:ln>
            <a:noFill/>
          </a:ln>
        </p:spPr>
      </p:pic>
      <p:pic>
        <p:nvPicPr>
          <p:cNvPr id="111" name="Shape 111"/>
          <p:cNvPicPr preferRelativeResize="0"/>
          <p:nvPr/>
        </p:nvPicPr>
        <p:blipFill>
          <a:blip r:embed="rId5">
            <a:alphaModFix/>
          </a:blip>
          <a:stretch>
            <a:fillRect/>
          </a:stretch>
        </p:blipFill>
        <p:spPr>
          <a:xfrm>
            <a:off x="4390525" y="22275"/>
            <a:ext cx="4728300" cy="206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Shape 217"/>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18" name="Shape 218"/>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215900" lvl="0" marL="215900" rtl="0">
              <a:spcBef>
                <a:spcPts val="0"/>
              </a:spcBef>
              <a:buClr>
                <a:schemeClr val="lt1"/>
              </a:buClr>
              <a:buSzPts val="2200"/>
              <a:buFont typeface="Helvetica Neue"/>
              <a:buChar char="•"/>
            </a:pPr>
            <a:r>
              <a:rPr b="1" lang="en" sz="1500">
                <a:solidFill>
                  <a:schemeClr val="lt1"/>
                </a:solidFill>
                <a:latin typeface="Helvetica Neue"/>
                <a:ea typeface="Helvetica Neue"/>
                <a:cs typeface="Helvetica Neue"/>
                <a:sym typeface="Helvetica Neue"/>
              </a:rPr>
              <a:t>Over 100 columns on attributes, lots of them are irrelevant for our purposes</a:t>
            </a:r>
          </a:p>
          <a:p>
            <a:pPr indent="-215900" lvl="0" marL="215900" rtl="0">
              <a:spcBef>
                <a:spcPts val="0"/>
              </a:spcBef>
              <a:buClr>
                <a:schemeClr val="lt1"/>
              </a:buClr>
              <a:buSzPts val="2200"/>
              <a:buFont typeface="Helvetica Neue"/>
              <a:buChar char="•"/>
            </a:pPr>
            <a:r>
              <a:rPr b="1" lang="en" sz="1500">
                <a:solidFill>
                  <a:schemeClr val="lt1"/>
                </a:solidFill>
                <a:latin typeface="Helvetica Neue"/>
                <a:ea typeface="Helvetica Neue"/>
                <a:cs typeface="Helvetica Neue"/>
                <a:sym typeface="Helvetica Neue"/>
              </a:rPr>
              <a:t>This includes unwanted Government codes, industry compliance codes, etc</a:t>
            </a:r>
          </a:p>
          <a:p>
            <a:pPr indent="-215900" lvl="0" marL="215900" rtl="0">
              <a:spcBef>
                <a:spcPts val="0"/>
              </a:spcBef>
              <a:buClr>
                <a:schemeClr val="lt1"/>
              </a:buClr>
              <a:buSzPts val="2200"/>
              <a:buFont typeface="Helvetica Neue"/>
              <a:buChar char="•"/>
            </a:pPr>
            <a:r>
              <a:rPr b="1" lang="en" sz="1500">
                <a:solidFill>
                  <a:schemeClr val="lt1"/>
                </a:solidFill>
                <a:latin typeface="Helvetica Neue"/>
                <a:ea typeface="Helvetica Neue"/>
                <a:cs typeface="Helvetica Neue"/>
                <a:sym typeface="Helvetica Neue"/>
              </a:rPr>
              <a:t>We want location information, chemical information, and release and recycling information</a:t>
            </a:r>
          </a:p>
          <a:p>
            <a:pPr indent="-215900" lvl="0" marL="215900" rtl="0">
              <a:spcBef>
                <a:spcPts val="0"/>
              </a:spcBef>
              <a:buClr>
                <a:schemeClr val="lt1"/>
              </a:buClr>
              <a:buSzPts val="2200"/>
              <a:buFont typeface="Helvetica Neue"/>
              <a:buChar char="•"/>
            </a:pPr>
            <a:r>
              <a:rPr b="1" lang="en" sz="1500">
                <a:solidFill>
                  <a:schemeClr val="lt1"/>
                </a:solidFill>
                <a:latin typeface="Helvetica Neue"/>
                <a:ea typeface="Helvetica Neue"/>
                <a:cs typeface="Helvetica Neue"/>
                <a:sym typeface="Helvetica Neue"/>
              </a:rPr>
              <a:t>We identified 21 categories, common to US and State data sets, to use</a:t>
            </a:r>
            <a:br>
              <a:rPr b="1" lang="en" sz="1500">
                <a:solidFill>
                  <a:schemeClr val="lt1"/>
                </a:solidFill>
                <a:latin typeface="Helvetica Neue"/>
                <a:ea typeface="Helvetica Neue"/>
                <a:cs typeface="Helvetica Neue"/>
                <a:sym typeface="Helvetica Neue"/>
              </a:rPr>
            </a:br>
            <a:r>
              <a:rPr b="1" lang="en" sz="1500">
                <a:solidFill>
                  <a:schemeClr val="lt1"/>
                </a:solidFill>
                <a:latin typeface="Helvetica Neue"/>
                <a:ea typeface="Helvetica Neue"/>
                <a:cs typeface="Helvetica Neue"/>
                <a:sym typeface="Helvetica Neue"/>
              </a:rPr>
              <a:t> </a:t>
            </a:r>
          </a:p>
          <a:p>
            <a:pPr indent="-88900" lvl="0" marL="0" marR="0" rtl="0" algn="ctr">
              <a:lnSpc>
                <a:spcPct val="100000"/>
              </a:lnSpc>
              <a:spcBef>
                <a:spcPts val="0"/>
              </a:spcBef>
              <a:spcAft>
                <a:spcPts val="0"/>
              </a:spcAft>
              <a:buClr>
                <a:srgbClr val="FFFFFF"/>
              </a:buClr>
              <a:buSzPts val="1400"/>
              <a:buFont typeface="Helvetica Neue"/>
              <a:buNone/>
            </a:pPr>
            <a:r>
              <a:t/>
            </a:r>
            <a:endParaRPr>
              <a:solidFill>
                <a:srgbClr val="FFFFFF"/>
              </a:solidFill>
              <a:latin typeface="Helvetica Neue"/>
              <a:ea typeface="Helvetica Neue"/>
              <a:cs typeface="Helvetica Neue"/>
              <a:sym typeface="Helvetica Neue"/>
            </a:endParaRPr>
          </a:p>
        </p:txBody>
      </p:sp>
      <p:sp>
        <p:nvSpPr>
          <p:cNvPr id="219" name="Shape 219"/>
          <p:cNvSpPr/>
          <p:nvPr/>
        </p:nvSpPr>
        <p:spPr>
          <a:xfrm>
            <a:off x="319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0" name="Shape 220"/>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Standardizing TRI Data: What Do We Need?</a:t>
            </a:r>
          </a:p>
        </p:txBody>
      </p:sp>
      <p:sp>
        <p:nvSpPr>
          <p:cNvPr id="221" name="Shape 221"/>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2" name="Shape 222"/>
          <p:cNvSpPr/>
          <p:nvPr/>
        </p:nvSpPr>
        <p:spPr>
          <a:xfrm>
            <a:off x="5683150" y="4203175"/>
            <a:ext cx="34344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23" name="Shape 223"/>
          <p:cNvSpPr txBox="1"/>
          <p:nvPr/>
        </p:nvSpPr>
        <p:spPr>
          <a:xfrm>
            <a:off x="5685350" y="2101125"/>
            <a:ext cx="1830600" cy="2083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b="1" lang="en" sz="900">
                <a:solidFill>
                  <a:schemeClr val="lt1"/>
                </a:solidFill>
                <a:latin typeface="Helvetica Neue"/>
                <a:ea typeface="Helvetica Neue"/>
                <a:cs typeface="Helvetica Neue"/>
                <a:sym typeface="Helvetica Neue"/>
              </a:rPr>
              <a:t>YEAR</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FACILITY_NAME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FEDERAL_FACILITY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PARENT_COMPANY_NAME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INDUSTRY_SECTOR</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ZIP</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STATE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CITY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COUNTY</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LATITUDE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LONGITUDE</a:t>
            </a:r>
          </a:p>
          <a:p>
            <a:pPr lvl="0" rtl="0">
              <a:lnSpc>
                <a:spcPct val="115000"/>
              </a:lnSpc>
              <a:spcBef>
                <a:spcPts val="0"/>
              </a:spcBef>
              <a:buNone/>
            </a:pPr>
            <a:r>
              <a:rPr b="1" lang="en" sz="900">
                <a:solidFill>
                  <a:schemeClr val="lt1"/>
                </a:solidFill>
                <a:latin typeface="Helvetica Neue"/>
                <a:ea typeface="Helvetica Neue"/>
                <a:cs typeface="Helvetica Neue"/>
                <a:sym typeface="Helvetica Neue"/>
              </a:rPr>
              <a:t>CHEMICAL</a:t>
            </a:r>
          </a:p>
          <a:p>
            <a:pPr lvl="0" rtl="0">
              <a:lnSpc>
                <a:spcPct val="115000"/>
              </a:lnSpc>
              <a:spcBef>
                <a:spcPts val="0"/>
              </a:spcBef>
              <a:buClr>
                <a:schemeClr val="lt1"/>
              </a:buClr>
              <a:buSzPts val="1400"/>
              <a:buFont typeface="Helvetica Neue"/>
              <a:buNone/>
            </a:pPr>
            <a:r>
              <a:t/>
            </a:r>
            <a:endParaRPr b="1" sz="900">
              <a:solidFill>
                <a:schemeClr val="lt1"/>
              </a:solidFill>
              <a:latin typeface="Helvetica Neue"/>
              <a:ea typeface="Helvetica Neue"/>
              <a:cs typeface="Helvetica Neue"/>
              <a:sym typeface="Helvetica Neue"/>
            </a:endParaRPr>
          </a:p>
        </p:txBody>
      </p:sp>
      <p:sp>
        <p:nvSpPr>
          <p:cNvPr id="224" name="Shape 224"/>
          <p:cNvSpPr txBox="1"/>
          <p:nvPr/>
        </p:nvSpPr>
        <p:spPr>
          <a:xfrm>
            <a:off x="7286275" y="2099425"/>
            <a:ext cx="1830600" cy="20832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UNIT_OF_MEASURE</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CARCINOGEN</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CAA_CHEMICAL</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TOTAL_RELEASES</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ON_SITE_RELEASE_TOTAL</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OFF_SITE_RELEASE_TOTAL</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ON_SITE_RECYCLED_TOTAL</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OFF_SITE_RECYCLED TOTAL</a:t>
            </a:r>
          </a:p>
          <a:p>
            <a:pPr lvl="0" rtl="0">
              <a:lnSpc>
                <a:spcPct val="115000"/>
              </a:lnSpc>
              <a:spcBef>
                <a:spcPts val="0"/>
              </a:spcBef>
              <a:buClr>
                <a:schemeClr val="dk1"/>
              </a:buClr>
              <a:buSzPts val="1100"/>
              <a:buFont typeface="Arial"/>
              <a:buNone/>
            </a:pPr>
            <a:r>
              <a:rPr b="1" lang="en" sz="900">
                <a:solidFill>
                  <a:schemeClr val="lt1"/>
                </a:solidFill>
                <a:latin typeface="Helvetica Neue"/>
                <a:ea typeface="Helvetica Neue"/>
                <a:cs typeface="Helvetica Neue"/>
                <a:sym typeface="Helvetica Neue"/>
              </a:rPr>
              <a:t>ONE_TIME_RELEASES</a:t>
            </a:r>
          </a:p>
        </p:txBody>
      </p:sp>
      <p:sp>
        <p:nvSpPr>
          <p:cNvPr id="225" name="Shape 225"/>
          <p:cNvSpPr/>
          <p:nvPr/>
        </p:nvSpPr>
        <p:spPr>
          <a:xfrm>
            <a:off x="5685350" y="957050"/>
            <a:ext cx="34344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Shape 230"/>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1" name="Shape 231"/>
          <p:cNvSpPr/>
          <p:nvPr/>
        </p:nvSpPr>
        <p:spPr>
          <a:xfrm>
            <a:off x="31950" y="957272"/>
            <a:ext cx="5628900" cy="4116900"/>
          </a:xfrm>
          <a:prstGeom prst="rect">
            <a:avLst/>
          </a:prstGeom>
          <a:solidFill>
            <a:srgbClr val="000000"/>
          </a:solidFill>
          <a:ln>
            <a:noFill/>
          </a:ln>
        </p:spPr>
        <p:txBody>
          <a:bodyPr anchorCtr="0" anchor="ctr" bIns="32750" lIns="32750" rIns="32750" wrap="square" tIns="32750">
            <a:noAutofit/>
          </a:bodyPr>
          <a:lstStyle/>
          <a:p>
            <a:pPr indent="-190500" lvl="0" marL="2159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Created Python script to process US and State CSV files</a:t>
            </a:r>
          </a:p>
          <a:p>
            <a:pPr indent="-342900" lvl="1" marL="9144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Trims unwanted attributes</a:t>
            </a:r>
          </a:p>
          <a:p>
            <a:pPr indent="-342900" lvl="1" marL="9144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Renames columns for standard access</a:t>
            </a:r>
          </a:p>
          <a:p>
            <a:pPr indent="-342900" lvl="1" marL="9144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Handles NaN values in numerical columns</a:t>
            </a:r>
          </a:p>
          <a:p>
            <a:pPr indent="-342900" lvl="1" marL="9144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Reduces CSV size by ~75%</a:t>
            </a:r>
          </a:p>
          <a:p>
            <a:pPr lvl="0" rtl="0">
              <a:spcBef>
                <a:spcPts val="0"/>
              </a:spcBef>
              <a:buNone/>
            </a:pPr>
            <a:r>
              <a:t/>
            </a:r>
            <a:endParaRPr b="1" sz="1800">
              <a:solidFill>
                <a:schemeClr val="lt1"/>
              </a:solidFill>
              <a:latin typeface="Helvetica Neue"/>
              <a:ea typeface="Helvetica Neue"/>
              <a:cs typeface="Helvetica Neue"/>
              <a:sym typeface="Helvetica Neue"/>
            </a:endParaRPr>
          </a:p>
          <a:p>
            <a:pPr indent="-190500" lvl="0" marL="215900" rtl="0">
              <a:spcBef>
                <a:spcPts val="0"/>
              </a:spcBef>
              <a:buClr>
                <a:schemeClr val="lt1"/>
              </a:buClr>
              <a:buSzPts val="1800"/>
              <a:buFont typeface="Helvetica Neue"/>
              <a:buChar char="•"/>
            </a:pPr>
            <a:r>
              <a:rPr b="1" lang="en" sz="1800">
                <a:solidFill>
                  <a:schemeClr val="lt1"/>
                </a:solidFill>
                <a:latin typeface="Helvetica Neue"/>
                <a:ea typeface="Helvetica Neue"/>
                <a:cs typeface="Helvetica Neue"/>
                <a:sym typeface="Helvetica Neue"/>
              </a:rPr>
              <a:t>Run script on downloaded CSV files to pre-clean for use in ipynb</a:t>
            </a:r>
            <a:br>
              <a:rPr b="1" lang="en" sz="1800">
                <a:solidFill>
                  <a:schemeClr val="lt1"/>
                </a:solidFill>
                <a:latin typeface="Helvetica Neue"/>
                <a:ea typeface="Helvetica Neue"/>
                <a:cs typeface="Helvetica Neue"/>
                <a:sym typeface="Helvetica Neue"/>
              </a:rPr>
            </a:br>
            <a:r>
              <a:rPr b="1" lang="en" sz="1800">
                <a:solidFill>
                  <a:schemeClr val="lt1"/>
                </a:solidFill>
                <a:latin typeface="Helvetica Neue"/>
                <a:ea typeface="Helvetica Neue"/>
                <a:cs typeface="Helvetica Neue"/>
                <a:sym typeface="Helvetica Neue"/>
              </a:rPr>
              <a:t> </a:t>
            </a:r>
          </a:p>
        </p:txBody>
      </p:sp>
      <p:sp>
        <p:nvSpPr>
          <p:cNvPr id="232" name="Shape 232"/>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3" name="Shape 233"/>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Standardizing Project Data: Cleaning CSV Files</a:t>
            </a:r>
          </a:p>
        </p:txBody>
      </p:sp>
      <p:sp>
        <p:nvSpPr>
          <p:cNvPr id="234" name="Shape 234"/>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5" name="Shape 235"/>
          <p:cNvSpPr/>
          <p:nvPr/>
        </p:nvSpPr>
        <p:spPr>
          <a:xfrm>
            <a:off x="5685350" y="957050"/>
            <a:ext cx="3434400" cy="11250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36" name="Shape 236"/>
          <p:cNvSpPr/>
          <p:nvPr/>
        </p:nvSpPr>
        <p:spPr>
          <a:xfrm>
            <a:off x="5683150" y="4203175"/>
            <a:ext cx="3434400" cy="9174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Screen Shot 2017-10-28 at 3.13.37 PM.png" id="237" name="Shape 237"/>
          <p:cNvPicPr preferRelativeResize="0"/>
          <p:nvPr/>
        </p:nvPicPr>
        <p:blipFill>
          <a:blip r:embed="rId3">
            <a:alphaModFix/>
          </a:blip>
          <a:stretch>
            <a:fillRect/>
          </a:stretch>
        </p:blipFill>
        <p:spPr>
          <a:xfrm>
            <a:off x="5684300" y="2107201"/>
            <a:ext cx="3434402" cy="206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1" name="Shape 241"/>
        <p:cNvGrpSpPr/>
        <p:nvPr/>
      </p:nvGrpSpPr>
      <p:grpSpPr>
        <a:xfrm>
          <a:off x="0" y="0"/>
          <a:ext cx="0" cy="0"/>
          <a:chOff x="0" y="0"/>
          <a:chExt cx="0" cy="0"/>
        </a:xfrm>
      </p:grpSpPr>
      <p:sp>
        <p:nvSpPr>
          <p:cNvPr id="242" name="Shape 242"/>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43" name="Shape 243"/>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Clr>
                <a:schemeClr val="dk1"/>
              </a:buClr>
              <a:buSzPts val="1100"/>
              <a:buFont typeface="Arial"/>
              <a:buNone/>
            </a:pPr>
            <a:r>
              <a:t/>
            </a:r>
            <a:endParaRPr b="1" sz="1200">
              <a:solidFill>
                <a:schemeClr val="lt1"/>
              </a:solidFill>
            </a:endParaRPr>
          </a:p>
        </p:txBody>
      </p:sp>
      <p:sp>
        <p:nvSpPr>
          <p:cNvPr id="244" name="Shape 244"/>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45" name="Shape 245"/>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Top Releasing NC Facilities </a:t>
            </a:r>
          </a:p>
        </p:txBody>
      </p:sp>
      <p:pic>
        <p:nvPicPr>
          <p:cNvPr id="246" name="Shape 246"/>
          <p:cNvPicPr preferRelativeResize="0"/>
          <p:nvPr/>
        </p:nvPicPr>
        <p:blipFill>
          <a:blip r:embed="rId3">
            <a:alphaModFix/>
          </a:blip>
          <a:stretch>
            <a:fillRect/>
          </a:stretch>
        </p:blipFill>
        <p:spPr>
          <a:xfrm>
            <a:off x="133716" y="1550700"/>
            <a:ext cx="6052911" cy="2496625"/>
          </a:xfrm>
          <a:prstGeom prst="rect">
            <a:avLst/>
          </a:prstGeom>
          <a:noFill/>
          <a:ln>
            <a:noFill/>
          </a:ln>
        </p:spPr>
      </p:pic>
      <p:pic>
        <p:nvPicPr>
          <p:cNvPr id="247" name="Shape 247"/>
          <p:cNvPicPr preferRelativeResize="0"/>
          <p:nvPr/>
        </p:nvPicPr>
        <p:blipFill>
          <a:blip r:embed="rId4">
            <a:alphaModFix/>
          </a:blip>
          <a:stretch>
            <a:fillRect/>
          </a:stretch>
        </p:blipFill>
        <p:spPr>
          <a:xfrm>
            <a:off x="6242625" y="1768350"/>
            <a:ext cx="2795851" cy="2019350"/>
          </a:xfrm>
          <a:prstGeom prst="rect">
            <a:avLst/>
          </a:prstGeom>
          <a:noFill/>
          <a:ln>
            <a:noFill/>
          </a:ln>
        </p:spPr>
      </p:pic>
      <p:sp>
        <p:nvSpPr>
          <p:cNvPr id="248" name="Shape 248"/>
          <p:cNvSpPr txBox="1"/>
          <p:nvPr/>
        </p:nvSpPr>
        <p:spPr>
          <a:xfrm>
            <a:off x="3398100" y="999650"/>
            <a:ext cx="2347800" cy="449100"/>
          </a:xfrm>
          <a:prstGeom prst="rect">
            <a:avLst/>
          </a:prstGeom>
          <a:noFill/>
          <a:ln>
            <a:noFill/>
          </a:ln>
        </p:spPr>
        <p:txBody>
          <a:bodyPr anchorCtr="0" anchor="t" bIns="91425" lIns="91425" rIns="91425" wrap="square" tIns="91425">
            <a:noAutofit/>
          </a:bodyPr>
          <a:lstStyle/>
          <a:p>
            <a:pPr lvl="0">
              <a:spcBef>
                <a:spcPts val="0"/>
              </a:spcBef>
              <a:buNone/>
            </a:pPr>
            <a:r>
              <a:rPr b="1" lang="en" sz="2200">
                <a:solidFill>
                  <a:schemeClr val="lt1"/>
                </a:solidFill>
              </a:rPr>
              <a:t>Top Ten - </a:t>
            </a:r>
            <a:r>
              <a:rPr b="1" lang="en" sz="2200">
                <a:solidFill>
                  <a:schemeClr val="lt1"/>
                </a:solidFill>
              </a:rPr>
              <a:t>1997</a:t>
            </a:r>
          </a:p>
        </p:txBody>
      </p:sp>
      <p:sp>
        <p:nvSpPr>
          <p:cNvPr id="249" name="Shape 249"/>
          <p:cNvSpPr txBox="1"/>
          <p:nvPr/>
        </p:nvSpPr>
        <p:spPr>
          <a:xfrm>
            <a:off x="1938750" y="4152750"/>
            <a:ext cx="5271600" cy="831300"/>
          </a:xfrm>
          <a:prstGeom prst="rect">
            <a:avLst/>
          </a:prstGeom>
          <a:noFill/>
          <a:ln>
            <a:noFill/>
          </a:ln>
        </p:spPr>
        <p:txBody>
          <a:bodyPr anchorCtr="0" anchor="t" bIns="91425" lIns="91425" rIns="91425" wrap="square" tIns="91425">
            <a:noAutofit/>
          </a:bodyPr>
          <a:lstStyle/>
          <a:p>
            <a:pPr lvl="0">
              <a:spcBef>
                <a:spcPts val="0"/>
              </a:spcBef>
              <a:buNone/>
            </a:pPr>
            <a:r>
              <a:rPr b="1" lang="en" sz="1200">
                <a:solidFill>
                  <a:schemeClr val="lt1"/>
                </a:solidFill>
              </a:rPr>
              <a:t>In 1997, the top 10 releasing facilities were owned by different parent companies all around the state.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sp>
        <p:nvSpPr>
          <p:cNvPr id="254" name="Shape 254"/>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5" name="Shape 255"/>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256" name="Shape 256"/>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57" name="Shape 257"/>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Top Releasing NC Facilities </a:t>
            </a:r>
          </a:p>
        </p:txBody>
      </p:sp>
      <p:sp>
        <p:nvSpPr>
          <p:cNvPr id="258" name="Shape 258"/>
          <p:cNvSpPr txBox="1"/>
          <p:nvPr/>
        </p:nvSpPr>
        <p:spPr>
          <a:xfrm>
            <a:off x="3400650" y="1012738"/>
            <a:ext cx="2347800" cy="449100"/>
          </a:xfrm>
          <a:prstGeom prst="rect">
            <a:avLst/>
          </a:prstGeom>
          <a:noFill/>
          <a:ln>
            <a:noFill/>
          </a:ln>
        </p:spPr>
        <p:txBody>
          <a:bodyPr anchorCtr="0" anchor="t" bIns="91425" lIns="91425" rIns="91425" wrap="square" tIns="91425">
            <a:noAutofit/>
          </a:bodyPr>
          <a:lstStyle/>
          <a:p>
            <a:pPr lvl="0" rtl="0">
              <a:spcBef>
                <a:spcPts val="0"/>
              </a:spcBef>
              <a:buNone/>
            </a:pPr>
            <a:r>
              <a:rPr b="1" lang="en" sz="2200">
                <a:solidFill>
                  <a:schemeClr val="lt1"/>
                </a:solidFill>
              </a:rPr>
              <a:t>Top Ten - 1998</a:t>
            </a:r>
          </a:p>
        </p:txBody>
      </p:sp>
      <p:pic>
        <p:nvPicPr>
          <p:cNvPr id="259" name="Shape 259"/>
          <p:cNvPicPr preferRelativeResize="0"/>
          <p:nvPr/>
        </p:nvPicPr>
        <p:blipFill>
          <a:blip r:embed="rId3">
            <a:alphaModFix/>
          </a:blip>
          <a:stretch>
            <a:fillRect/>
          </a:stretch>
        </p:blipFill>
        <p:spPr>
          <a:xfrm>
            <a:off x="109300" y="1534929"/>
            <a:ext cx="6154677" cy="2474546"/>
          </a:xfrm>
          <a:prstGeom prst="rect">
            <a:avLst/>
          </a:prstGeom>
          <a:noFill/>
          <a:ln>
            <a:noFill/>
          </a:ln>
        </p:spPr>
      </p:pic>
      <p:pic>
        <p:nvPicPr>
          <p:cNvPr id="260" name="Shape 260"/>
          <p:cNvPicPr preferRelativeResize="0"/>
          <p:nvPr/>
        </p:nvPicPr>
        <p:blipFill>
          <a:blip r:embed="rId4">
            <a:alphaModFix/>
          </a:blip>
          <a:stretch>
            <a:fillRect/>
          </a:stretch>
        </p:blipFill>
        <p:spPr>
          <a:xfrm>
            <a:off x="6321350" y="1789125"/>
            <a:ext cx="2718950" cy="1966125"/>
          </a:xfrm>
          <a:prstGeom prst="rect">
            <a:avLst/>
          </a:prstGeom>
          <a:noFill/>
          <a:ln>
            <a:noFill/>
          </a:ln>
        </p:spPr>
      </p:pic>
      <p:sp>
        <p:nvSpPr>
          <p:cNvPr id="261" name="Shape 261"/>
          <p:cNvSpPr txBox="1"/>
          <p:nvPr/>
        </p:nvSpPr>
        <p:spPr>
          <a:xfrm>
            <a:off x="2200200" y="3963663"/>
            <a:ext cx="4748700" cy="917400"/>
          </a:xfrm>
          <a:prstGeom prst="rect">
            <a:avLst/>
          </a:prstGeom>
          <a:noFill/>
          <a:ln>
            <a:noFill/>
          </a:ln>
        </p:spPr>
        <p:txBody>
          <a:bodyPr anchorCtr="0" anchor="t" bIns="91425" lIns="91425" rIns="91425" wrap="square" tIns="91425">
            <a:noAutofit/>
          </a:bodyPr>
          <a:lstStyle/>
          <a:p>
            <a:pPr lvl="0" rtl="0">
              <a:spcBef>
                <a:spcPts val="0"/>
              </a:spcBef>
              <a:buNone/>
            </a:pPr>
            <a:r>
              <a:rPr b="1" lang="en" sz="1200">
                <a:solidFill>
                  <a:schemeClr val="lt1"/>
                </a:solidFill>
              </a:rPr>
              <a:t>In one year, Duke Energy suddenly becomes the top releasing facility in NC, with 7 of the top 10 facilities!</a:t>
            </a:r>
          </a:p>
          <a:p>
            <a:pPr lvl="0">
              <a:spcBef>
                <a:spcPts val="0"/>
              </a:spcBef>
              <a:buNone/>
            </a:pPr>
            <a:r>
              <a:t/>
            </a:r>
            <a:endParaRPr b="1" sz="1200">
              <a:solidFill>
                <a:schemeClr val="lt1"/>
              </a:solidFill>
            </a:endParaRPr>
          </a:p>
          <a:p>
            <a:pPr lvl="0">
              <a:spcBef>
                <a:spcPts val="0"/>
              </a:spcBef>
              <a:buClr>
                <a:schemeClr val="dk1"/>
              </a:buClr>
              <a:buSzPts val="1100"/>
              <a:buFont typeface="Arial"/>
              <a:buNone/>
            </a:pPr>
            <a:r>
              <a:rPr b="1" lang="en" sz="1200">
                <a:solidFill>
                  <a:schemeClr val="lt1"/>
                </a:solidFill>
              </a:rPr>
              <a:t>This trend has continued, and Duke remains the top releasing facility in the state by a wide margin.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5" name="Shape 265"/>
        <p:cNvGrpSpPr/>
        <p:nvPr/>
      </p:nvGrpSpPr>
      <p:grpSpPr>
        <a:xfrm>
          <a:off x="0" y="0"/>
          <a:ext cx="0" cy="0"/>
          <a:chOff x="0" y="0"/>
          <a:chExt cx="0" cy="0"/>
        </a:xfrm>
      </p:grpSpPr>
      <p:sp>
        <p:nvSpPr>
          <p:cNvPr id="266" name="Shape 266"/>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67" name="Shape 267"/>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268" name="Shape 268"/>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69" name="Shape 269"/>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Top Releasing NC Facilities</a:t>
            </a:r>
          </a:p>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Carcinogens</a:t>
            </a:r>
          </a:p>
        </p:txBody>
      </p:sp>
      <p:pic>
        <p:nvPicPr>
          <p:cNvPr id="270" name="Shape 270"/>
          <p:cNvPicPr preferRelativeResize="0"/>
          <p:nvPr/>
        </p:nvPicPr>
        <p:blipFill>
          <a:blip r:embed="rId3">
            <a:alphaModFix/>
          </a:blip>
          <a:stretch>
            <a:fillRect/>
          </a:stretch>
        </p:blipFill>
        <p:spPr>
          <a:xfrm>
            <a:off x="468113" y="1221524"/>
            <a:ext cx="8206127" cy="3343700"/>
          </a:xfrm>
          <a:prstGeom prst="rect">
            <a:avLst/>
          </a:prstGeom>
          <a:noFill/>
          <a:ln>
            <a:noFill/>
          </a:ln>
        </p:spPr>
      </p:pic>
      <p:sp>
        <p:nvSpPr>
          <p:cNvPr id="271" name="Shape 271"/>
          <p:cNvSpPr txBox="1"/>
          <p:nvPr/>
        </p:nvSpPr>
        <p:spPr>
          <a:xfrm>
            <a:off x="1344550" y="4513900"/>
            <a:ext cx="6765600" cy="7362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a:solidFill>
                  <a:schemeClr val="lt1"/>
                </a:solidFill>
              </a:rPr>
              <a:t>Here, we see that Charlotte, one of the most populated cities in NC, is surrounded with six of the top 15 carcinogenic releasing facilities.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p:nvPr/>
        </p:nvSpPr>
        <p:spPr>
          <a:xfrm>
            <a:off x="29400" y="963038"/>
            <a:ext cx="9085200" cy="4157100"/>
          </a:xfrm>
          <a:prstGeom prst="rect">
            <a:avLst/>
          </a:prstGeom>
          <a:solidFill>
            <a:srgbClr val="999999"/>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a:solidFill>
                <a:srgbClr val="FFFFFF"/>
              </a:solidFill>
              <a:latin typeface="Helvetica Neue"/>
              <a:ea typeface="Helvetica Neue"/>
              <a:cs typeface="Helvetica Neue"/>
              <a:sym typeface="Helvetica Neue"/>
            </a:endParaRPr>
          </a:p>
        </p:txBody>
      </p:sp>
      <p:sp>
        <p:nvSpPr>
          <p:cNvPr id="277" name="Shape 277"/>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rPr lang="en" sz="3000">
                <a:solidFill>
                  <a:srgbClr val="FFFFFF"/>
                </a:solidFill>
                <a:latin typeface="Helvetica Neue"/>
                <a:ea typeface="Helvetica Neue"/>
                <a:cs typeface="Helvetica Neue"/>
                <a:sym typeface="Helvetica Neue"/>
              </a:rPr>
              <a:t>Releases by Facility</a:t>
            </a:r>
          </a:p>
          <a:p>
            <a:pPr indent="-88900" lvl="0" marL="0" marR="0" rtl="0" algn="ctr">
              <a:lnSpc>
                <a:spcPct val="100000"/>
              </a:lnSpc>
              <a:spcBef>
                <a:spcPts val="0"/>
              </a:spcBef>
              <a:spcAft>
                <a:spcPts val="0"/>
              </a:spcAft>
              <a:buClr>
                <a:srgbClr val="FFFFFF"/>
              </a:buClr>
              <a:buSzPts val="1400"/>
              <a:buFont typeface="Helvetica Neue"/>
              <a:buNone/>
            </a:pPr>
            <a:r>
              <a:rPr lang="en">
                <a:solidFill>
                  <a:srgbClr val="FFFFFF"/>
                </a:solidFill>
                <a:latin typeface="Helvetica Neue"/>
                <a:ea typeface="Helvetica Neue"/>
                <a:cs typeface="Helvetica Neue"/>
                <a:sym typeface="Helvetica Neue"/>
              </a:rPr>
              <a:t>2000-2016</a:t>
            </a:r>
          </a:p>
        </p:txBody>
      </p:sp>
      <p:pic>
        <p:nvPicPr>
          <p:cNvPr id="278" name="Shape 278"/>
          <p:cNvPicPr preferRelativeResize="0"/>
          <p:nvPr/>
        </p:nvPicPr>
        <p:blipFill>
          <a:blip r:embed="rId3">
            <a:alphaModFix/>
          </a:blip>
          <a:stretch>
            <a:fillRect/>
          </a:stretch>
        </p:blipFill>
        <p:spPr>
          <a:xfrm>
            <a:off x="152400" y="1092075"/>
            <a:ext cx="8743000" cy="389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p:nvPr/>
        </p:nvSpPr>
        <p:spPr>
          <a:xfrm>
            <a:off x="29400" y="963038"/>
            <a:ext cx="9085200" cy="4157100"/>
          </a:xfrm>
          <a:prstGeom prst="rect">
            <a:avLst/>
          </a:prstGeom>
          <a:solidFill>
            <a:srgbClr val="999999"/>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a:solidFill>
                <a:srgbClr val="FFFFFF"/>
              </a:solidFill>
              <a:latin typeface="Helvetica Neue"/>
              <a:ea typeface="Helvetica Neue"/>
              <a:cs typeface="Helvetica Neue"/>
              <a:sym typeface="Helvetica Neue"/>
            </a:endParaRPr>
          </a:p>
        </p:txBody>
      </p:sp>
      <p:sp>
        <p:nvSpPr>
          <p:cNvPr id="284" name="Shape 284"/>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rPr lang="en" sz="3000">
                <a:solidFill>
                  <a:srgbClr val="FFFFFF"/>
                </a:solidFill>
                <a:latin typeface="Helvetica Neue"/>
                <a:ea typeface="Helvetica Neue"/>
                <a:cs typeface="Helvetica Neue"/>
                <a:sym typeface="Helvetica Neue"/>
              </a:rPr>
              <a:t>Releases by Facility (No Chemical)</a:t>
            </a:r>
          </a:p>
          <a:p>
            <a:pPr indent="-88900" lvl="0" marL="0" marR="0" rtl="0" algn="ctr">
              <a:lnSpc>
                <a:spcPct val="100000"/>
              </a:lnSpc>
              <a:spcBef>
                <a:spcPts val="0"/>
              </a:spcBef>
              <a:spcAft>
                <a:spcPts val="0"/>
              </a:spcAft>
              <a:buClr>
                <a:srgbClr val="FFFFFF"/>
              </a:buClr>
              <a:buSzPts val="1400"/>
              <a:buFont typeface="Helvetica Neue"/>
              <a:buNone/>
            </a:pPr>
            <a:r>
              <a:rPr lang="en">
                <a:solidFill>
                  <a:srgbClr val="FFFFFF"/>
                </a:solidFill>
                <a:latin typeface="Helvetica Neue"/>
                <a:ea typeface="Helvetica Neue"/>
                <a:cs typeface="Helvetica Neue"/>
                <a:sym typeface="Helvetica Neue"/>
              </a:rPr>
              <a:t>2000-2016</a:t>
            </a:r>
          </a:p>
        </p:txBody>
      </p:sp>
      <p:pic>
        <p:nvPicPr>
          <p:cNvPr id="285" name="Shape 285"/>
          <p:cNvPicPr preferRelativeResize="0"/>
          <p:nvPr/>
        </p:nvPicPr>
        <p:blipFill>
          <a:blip r:embed="rId3">
            <a:alphaModFix/>
          </a:blip>
          <a:stretch>
            <a:fillRect/>
          </a:stretch>
        </p:blipFill>
        <p:spPr>
          <a:xfrm>
            <a:off x="152400" y="1092075"/>
            <a:ext cx="8736175" cy="389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p:nvPr/>
        </p:nvSpPr>
        <p:spPr>
          <a:xfrm>
            <a:off x="29400" y="963038"/>
            <a:ext cx="9085200" cy="4157100"/>
          </a:xfrm>
          <a:prstGeom prst="rect">
            <a:avLst/>
          </a:prstGeom>
          <a:solidFill>
            <a:srgbClr val="999999"/>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a:solidFill>
                <a:srgbClr val="FFFFFF"/>
              </a:solidFill>
              <a:latin typeface="Helvetica Neue"/>
              <a:ea typeface="Helvetica Neue"/>
              <a:cs typeface="Helvetica Neue"/>
              <a:sym typeface="Helvetica Neue"/>
            </a:endParaRPr>
          </a:p>
        </p:txBody>
      </p:sp>
      <p:sp>
        <p:nvSpPr>
          <p:cNvPr id="291" name="Shape 291"/>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rPr lang="en" sz="3000">
                <a:solidFill>
                  <a:srgbClr val="FFFFFF"/>
                </a:solidFill>
                <a:latin typeface="Helvetica Neue"/>
                <a:ea typeface="Helvetica Neue"/>
                <a:cs typeface="Helvetica Neue"/>
                <a:sym typeface="Helvetica Neue"/>
              </a:rPr>
              <a:t>Comparing Release Totals</a:t>
            </a:r>
          </a:p>
          <a:p>
            <a:pPr indent="-88900" lvl="0" marL="0" marR="0" rtl="0" algn="ctr">
              <a:lnSpc>
                <a:spcPct val="100000"/>
              </a:lnSpc>
              <a:spcBef>
                <a:spcPts val="0"/>
              </a:spcBef>
              <a:spcAft>
                <a:spcPts val="0"/>
              </a:spcAft>
              <a:buClr>
                <a:srgbClr val="FFFFFF"/>
              </a:buClr>
              <a:buSzPts val="1400"/>
              <a:buFont typeface="Helvetica Neue"/>
              <a:buNone/>
            </a:pPr>
            <a:r>
              <a:rPr lang="en">
                <a:solidFill>
                  <a:srgbClr val="FFFFFF"/>
                </a:solidFill>
                <a:latin typeface="Helvetica Neue"/>
                <a:ea typeface="Helvetica Neue"/>
                <a:cs typeface="Helvetica Neue"/>
                <a:sym typeface="Helvetica Neue"/>
              </a:rPr>
              <a:t>2000-2016</a:t>
            </a:r>
          </a:p>
        </p:txBody>
      </p:sp>
      <p:pic>
        <p:nvPicPr>
          <p:cNvPr id="292" name="Shape 292"/>
          <p:cNvPicPr preferRelativeResize="0"/>
          <p:nvPr/>
        </p:nvPicPr>
        <p:blipFill>
          <a:blip r:embed="rId3">
            <a:alphaModFix/>
          </a:blip>
          <a:stretch>
            <a:fillRect/>
          </a:stretch>
        </p:blipFill>
        <p:spPr>
          <a:xfrm>
            <a:off x="997775" y="1092838"/>
            <a:ext cx="7153549" cy="3403200"/>
          </a:xfrm>
          <a:prstGeom prst="rect">
            <a:avLst/>
          </a:prstGeom>
          <a:noFill/>
          <a:ln>
            <a:noFill/>
          </a:ln>
        </p:spPr>
      </p:pic>
      <p:pic>
        <p:nvPicPr>
          <p:cNvPr id="293" name="Shape 293"/>
          <p:cNvPicPr preferRelativeResize="0"/>
          <p:nvPr/>
        </p:nvPicPr>
        <p:blipFill>
          <a:blip r:embed="rId4">
            <a:alphaModFix/>
          </a:blip>
          <a:stretch>
            <a:fillRect/>
          </a:stretch>
        </p:blipFill>
        <p:spPr>
          <a:xfrm>
            <a:off x="2797313" y="4608272"/>
            <a:ext cx="3549375" cy="26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99" name="Shape 299"/>
          <p:cNvSpPr/>
          <p:nvPr/>
        </p:nvSpPr>
        <p:spPr>
          <a:xfrm>
            <a:off x="31950" y="95612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300" name="Shape 300"/>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01" name="Shape 301"/>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Waste Releases 1987-2016</a:t>
            </a:r>
          </a:p>
        </p:txBody>
      </p:sp>
      <p:pic>
        <p:nvPicPr>
          <p:cNvPr id="302" name="Shape 302"/>
          <p:cNvPicPr preferRelativeResize="0"/>
          <p:nvPr/>
        </p:nvPicPr>
        <p:blipFill>
          <a:blip r:embed="rId3">
            <a:alphaModFix/>
          </a:blip>
          <a:stretch>
            <a:fillRect/>
          </a:stretch>
        </p:blipFill>
        <p:spPr>
          <a:xfrm>
            <a:off x="115464" y="1079450"/>
            <a:ext cx="5838173" cy="3870250"/>
          </a:xfrm>
          <a:prstGeom prst="rect">
            <a:avLst/>
          </a:prstGeom>
          <a:noFill/>
          <a:ln>
            <a:noFill/>
          </a:ln>
        </p:spPr>
      </p:pic>
      <p:sp>
        <p:nvSpPr>
          <p:cNvPr id="303" name="Shape 303"/>
          <p:cNvSpPr txBox="1"/>
          <p:nvPr/>
        </p:nvSpPr>
        <p:spPr>
          <a:xfrm>
            <a:off x="6295975" y="1395900"/>
            <a:ext cx="2411700" cy="3553800"/>
          </a:xfrm>
          <a:prstGeom prst="rect">
            <a:avLst/>
          </a:prstGeom>
          <a:noFill/>
          <a:ln>
            <a:noFill/>
          </a:ln>
        </p:spPr>
        <p:txBody>
          <a:bodyPr anchorCtr="0" anchor="t" bIns="91425" lIns="91425" rIns="91425" wrap="square" tIns="91425">
            <a:noAutofit/>
          </a:bodyPr>
          <a:lstStyle/>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Alaska       - 12.98</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Texas         - 11.75</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Nevada      - 9.18</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Louisiana  - 8.46</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California  - 7.35</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Ohio           - 6.95</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Utah           - 6.47</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Indiana      - 6.11</a:t>
            </a:r>
          </a:p>
          <a:p>
            <a:pPr indent="-352425" lvl="0" marL="457200" rtl="0">
              <a:lnSpc>
                <a:spcPct val="115000"/>
              </a:lnSpc>
              <a:spcBef>
                <a:spcPts val="0"/>
              </a:spcBef>
              <a:spcAft>
                <a:spcPts val="0"/>
              </a:spcAft>
              <a:buClr>
                <a:schemeClr val="lt1"/>
              </a:buClr>
              <a:buSzPts val="1950"/>
              <a:buChar char="○"/>
            </a:pPr>
            <a:r>
              <a:rPr b="1" baseline="30000" lang="en" sz="1950">
                <a:solidFill>
                  <a:schemeClr val="lt1"/>
                </a:solidFill>
              </a:rPr>
              <a:t>Arizona      - 5.45</a:t>
            </a:r>
          </a:p>
          <a:p>
            <a:pPr indent="-352425" lvl="0" marL="457200" rtl="0">
              <a:lnSpc>
                <a:spcPct val="115000"/>
              </a:lnSpc>
              <a:spcBef>
                <a:spcPts val="0"/>
              </a:spcBef>
              <a:buClr>
                <a:schemeClr val="lt1"/>
              </a:buClr>
              <a:buSzPts val="1950"/>
              <a:buChar char="○"/>
            </a:pPr>
            <a:r>
              <a:rPr b="1" baseline="30000" lang="en" sz="1950">
                <a:solidFill>
                  <a:schemeClr val="lt1"/>
                </a:solidFill>
              </a:rPr>
              <a:t>Tennessee - 4.75</a:t>
            </a:r>
          </a:p>
        </p:txBody>
      </p:sp>
      <p:sp>
        <p:nvSpPr>
          <p:cNvPr id="304" name="Shape 304"/>
          <p:cNvSpPr txBox="1"/>
          <p:nvPr/>
        </p:nvSpPr>
        <p:spPr>
          <a:xfrm>
            <a:off x="6253300" y="1120475"/>
            <a:ext cx="2283600" cy="275400"/>
          </a:xfrm>
          <a:prstGeom prst="rect">
            <a:avLst/>
          </a:prstGeom>
          <a:noFill/>
          <a:ln>
            <a:noFill/>
          </a:ln>
        </p:spPr>
        <p:txBody>
          <a:bodyPr anchorCtr="0" anchor="t" bIns="91425" lIns="91425" rIns="91425" wrap="square" tIns="91425">
            <a:noAutofit/>
          </a:bodyPr>
          <a:lstStyle/>
          <a:p>
            <a:pPr lvl="0">
              <a:spcBef>
                <a:spcPts val="0"/>
              </a:spcBef>
              <a:buNone/>
            </a:pPr>
            <a:r>
              <a:rPr b="1" baseline="30000" lang="en" sz="1450" u="sng">
                <a:solidFill>
                  <a:schemeClr val="lt1"/>
                </a:solidFill>
              </a:rPr>
              <a:t>Top Ten Facilities(N*1+e09 lbs):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8" name="Shape 308"/>
        <p:cNvGrpSpPr/>
        <p:nvPr/>
      </p:nvGrpSpPr>
      <p:grpSpPr>
        <a:xfrm>
          <a:off x="0" y="0"/>
          <a:ext cx="0" cy="0"/>
          <a:chOff x="0" y="0"/>
          <a:chExt cx="0" cy="0"/>
        </a:xfrm>
      </p:grpSpPr>
      <p:sp>
        <p:nvSpPr>
          <p:cNvPr id="309" name="Shape 309"/>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0" name="Shape 310"/>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311" name="Shape 311"/>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2" name="Shape 312"/>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Waste Releases 1987-2016</a:t>
            </a:r>
          </a:p>
        </p:txBody>
      </p:sp>
      <p:pic>
        <p:nvPicPr>
          <p:cNvPr id="313" name="Shape 313"/>
          <p:cNvPicPr preferRelativeResize="0"/>
          <p:nvPr/>
        </p:nvPicPr>
        <p:blipFill>
          <a:blip r:embed="rId3">
            <a:alphaModFix/>
          </a:blip>
          <a:stretch>
            <a:fillRect/>
          </a:stretch>
        </p:blipFill>
        <p:spPr>
          <a:xfrm>
            <a:off x="327425" y="1635662"/>
            <a:ext cx="8494249" cy="2515425"/>
          </a:xfrm>
          <a:prstGeom prst="rect">
            <a:avLst/>
          </a:prstGeom>
          <a:noFill/>
          <a:ln>
            <a:noFill/>
          </a:ln>
        </p:spPr>
      </p:pic>
      <p:pic>
        <p:nvPicPr>
          <p:cNvPr id="314" name="Shape 314"/>
          <p:cNvPicPr preferRelativeResize="0"/>
          <p:nvPr/>
        </p:nvPicPr>
        <p:blipFill>
          <a:blip r:embed="rId4">
            <a:alphaModFix/>
          </a:blip>
          <a:stretch>
            <a:fillRect/>
          </a:stretch>
        </p:blipFill>
        <p:spPr>
          <a:xfrm>
            <a:off x="6162300" y="1916850"/>
            <a:ext cx="2470650" cy="166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5" name="Shape 115"/>
        <p:cNvGrpSpPr/>
        <p:nvPr/>
      </p:nvGrpSpPr>
      <p:grpSpPr>
        <a:xfrm>
          <a:off x="0" y="0"/>
          <a:ext cx="0" cy="0"/>
          <a:chOff x="0" y="0"/>
          <a:chExt cx="0" cy="0"/>
        </a:xfrm>
      </p:grpSpPr>
      <p:sp>
        <p:nvSpPr>
          <p:cNvPr id="116" name="Shape 116"/>
          <p:cNvSpPr/>
          <p:nvPr/>
        </p:nvSpPr>
        <p:spPr>
          <a:xfrm>
            <a:off x="31800" y="960375"/>
            <a:ext cx="9080400" cy="41403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7" name="Shape 117"/>
          <p:cNvSpPr/>
          <p:nvPr/>
        </p:nvSpPr>
        <p:spPr>
          <a:xfrm>
            <a:off x="36900" y="22275"/>
            <a:ext cx="9080400" cy="9381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8" name="Shape 118"/>
          <p:cNvSpPr txBox="1"/>
          <p:nvPr/>
        </p:nvSpPr>
        <p:spPr>
          <a:xfrm>
            <a:off x="3150759" y="264666"/>
            <a:ext cx="28425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i="0" lang="en" sz="3100" u="none" cap="none" strike="noStrike">
                <a:solidFill>
                  <a:srgbClr val="FFFFFF"/>
                </a:solidFill>
                <a:latin typeface="Helvetica Neue"/>
                <a:ea typeface="Helvetica Neue"/>
                <a:cs typeface="Helvetica Neue"/>
                <a:sym typeface="Helvetica Neue"/>
              </a:rPr>
              <a:t>Project Goals</a:t>
            </a:r>
          </a:p>
        </p:txBody>
      </p:sp>
      <p:sp>
        <p:nvSpPr>
          <p:cNvPr id="119" name="Shape 119"/>
          <p:cNvSpPr txBox="1"/>
          <p:nvPr/>
        </p:nvSpPr>
        <p:spPr>
          <a:xfrm>
            <a:off x="2017350" y="1525975"/>
            <a:ext cx="5119500" cy="3073200"/>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Explore Toxics Release Inventory (TRI) and Zillow Home Value Index (ZHVI) data.</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Find trends in these data that reveal the </a:t>
            </a:r>
            <a:r>
              <a:rPr b="1" lang="en" sz="1500">
                <a:solidFill>
                  <a:srgbClr val="FFFFFF"/>
                </a:solidFill>
                <a:latin typeface="Helvetica Neue"/>
                <a:ea typeface="Helvetica Neue"/>
                <a:cs typeface="Helvetica Neue"/>
                <a:sym typeface="Helvetica Neue"/>
              </a:rPr>
              <a:t>nature of </a:t>
            </a:r>
            <a:r>
              <a:rPr b="1" i="0" lang="en" sz="1500" u="none" cap="none" strike="noStrike">
                <a:solidFill>
                  <a:srgbClr val="FFFFFF"/>
                </a:solidFill>
                <a:latin typeface="Helvetica Neue"/>
                <a:ea typeface="Helvetica Neue"/>
                <a:cs typeface="Helvetica Neue"/>
                <a:sym typeface="Helvetica Neue"/>
              </a:rPr>
              <a:t>industrial production and the effect it  has on communities.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Visualize changes over the last 20-30 years in both industrial chemical emission and house values.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Compare the </a:t>
            </a:r>
            <a:r>
              <a:rPr b="1" lang="en" sz="1500">
                <a:solidFill>
                  <a:srgbClr val="FFFFFF"/>
                </a:solidFill>
                <a:latin typeface="Helvetica Neue"/>
                <a:ea typeface="Helvetica Neue"/>
                <a:cs typeface="Helvetica Neue"/>
                <a:sym typeface="Helvetica Neue"/>
              </a:rPr>
              <a:t>house prices and the impact of proximity of industries to the houses.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8" name="Shape 318"/>
        <p:cNvGrpSpPr/>
        <p:nvPr/>
      </p:nvGrpSpPr>
      <p:grpSpPr>
        <a:xfrm>
          <a:off x="0" y="0"/>
          <a:ext cx="0" cy="0"/>
          <a:chOff x="0" y="0"/>
          <a:chExt cx="0" cy="0"/>
        </a:xfrm>
      </p:grpSpPr>
      <p:sp>
        <p:nvSpPr>
          <p:cNvPr id="319" name="Shape 319"/>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0" name="Shape 320"/>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Clr>
                <a:srgbClr val="000000"/>
              </a:buClr>
              <a:buSzPts val="1100"/>
              <a:buFont typeface="Arial"/>
              <a:buNone/>
            </a:pPr>
            <a:r>
              <a:t/>
            </a:r>
            <a:endParaRPr sz="1800">
              <a:solidFill>
                <a:schemeClr val="dk1"/>
              </a:solidFill>
            </a:endParaRPr>
          </a:p>
        </p:txBody>
      </p:sp>
      <p:sp>
        <p:nvSpPr>
          <p:cNvPr id="321" name="Shape 321"/>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2" name="Shape 322"/>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On-Site Recycling 1987-2016</a:t>
            </a:r>
          </a:p>
        </p:txBody>
      </p:sp>
      <p:pic>
        <p:nvPicPr>
          <p:cNvPr id="323" name="Shape 323"/>
          <p:cNvPicPr preferRelativeResize="0"/>
          <p:nvPr/>
        </p:nvPicPr>
        <p:blipFill>
          <a:blip r:embed="rId3">
            <a:alphaModFix/>
          </a:blip>
          <a:stretch>
            <a:fillRect/>
          </a:stretch>
        </p:blipFill>
        <p:spPr>
          <a:xfrm>
            <a:off x="137688" y="1075400"/>
            <a:ext cx="6099223" cy="3878349"/>
          </a:xfrm>
          <a:prstGeom prst="rect">
            <a:avLst/>
          </a:prstGeom>
          <a:noFill/>
          <a:ln>
            <a:noFill/>
          </a:ln>
        </p:spPr>
      </p:pic>
      <p:sp>
        <p:nvSpPr>
          <p:cNvPr id="324" name="Shape 324"/>
          <p:cNvSpPr txBox="1"/>
          <p:nvPr/>
        </p:nvSpPr>
        <p:spPr>
          <a:xfrm>
            <a:off x="6477400" y="1124550"/>
            <a:ext cx="2283600" cy="275400"/>
          </a:xfrm>
          <a:prstGeom prst="rect">
            <a:avLst/>
          </a:prstGeom>
          <a:noFill/>
          <a:ln>
            <a:noFill/>
          </a:ln>
        </p:spPr>
        <p:txBody>
          <a:bodyPr anchorCtr="0" anchor="t" bIns="91425" lIns="91425" rIns="91425" wrap="square" tIns="91425">
            <a:noAutofit/>
          </a:bodyPr>
          <a:lstStyle/>
          <a:p>
            <a:pPr lvl="0" rtl="0">
              <a:spcBef>
                <a:spcPts val="0"/>
              </a:spcBef>
              <a:buNone/>
            </a:pPr>
            <a:r>
              <a:rPr b="1" baseline="30000" lang="en" sz="1450" u="sng">
                <a:solidFill>
                  <a:schemeClr val="lt1"/>
                </a:solidFill>
              </a:rPr>
              <a:t>Top Ten Facilities(N*1+e09 lbs):</a:t>
            </a:r>
          </a:p>
        </p:txBody>
      </p:sp>
      <p:sp>
        <p:nvSpPr>
          <p:cNvPr id="325" name="Shape 325"/>
          <p:cNvSpPr txBox="1"/>
          <p:nvPr/>
        </p:nvSpPr>
        <p:spPr>
          <a:xfrm>
            <a:off x="6295975" y="1395900"/>
            <a:ext cx="2411700" cy="35538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Illinois</a:t>
            </a:r>
            <a:r>
              <a:rPr b="1" baseline="30000" lang="en" sz="1800">
                <a:solidFill>
                  <a:schemeClr val="lt1"/>
                </a:solidFill>
              </a:rPr>
              <a:t>                 - 23.81</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Texas                   - 22.04</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Pennsylvania      - 19.85</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Louisiana            - 18.00</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Virginia                - 9.77</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Alabama              - 9.58</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South Carolina   - 9.34</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Kentucky            - 7.46</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Ohio                    - 5.63</a:t>
            </a:r>
          </a:p>
          <a:p>
            <a:pPr indent="-342900" lvl="0" marL="457200" rtl="0">
              <a:lnSpc>
                <a:spcPct val="115000"/>
              </a:lnSpc>
              <a:spcBef>
                <a:spcPts val="0"/>
              </a:spcBef>
              <a:buClr>
                <a:schemeClr val="lt1"/>
              </a:buClr>
              <a:buSzPts val="1800"/>
              <a:buChar char="○"/>
            </a:pPr>
            <a:r>
              <a:rPr b="1" baseline="30000" lang="en" sz="1800">
                <a:solidFill>
                  <a:schemeClr val="lt1"/>
                </a:solidFill>
              </a:rPr>
              <a:t>Montana             - 5.51</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9" name="Shape 329"/>
        <p:cNvGrpSpPr/>
        <p:nvPr/>
      </p:nvGrpSpPr>
      <p:grpSpPr>
        <a:xfrm>
          <a:off x="0" y="0"/>
          <a:ext cx="0" cy="0"/>
          <a:chOff x="0" y="0"/>
          <a:chExt cx="0" cy="0"/>
        </a:xfrm>
      </p:grpSpPr>
      <p:sp>
        <p:nvSpPr>
          <p:cNvPr id="330" name="Shape 330"/>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1" name="Shape 331"/>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332" name="Shape 332"/>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3" name="Shape 333"/>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On-Site Recycling 1987-2016</a:t>
            </a:r>
          </a:p>
        </p:txBody>
      </p:sp>
      <p:pic>
        <p:nvPicPr>
          <p:cNvPr id="334" name="Shape 334"/>
          <p:cNvPicPr preferRelativeResize="0"/>
          <p:nvPr/>
        </p:nvPicPr>
        <p:blipFill>
          <a:blip r:embed="rId3">
            <a:alphaModFix/>
          </a:blip>
          <a:stretch>
            <a:fillRect/>
          </a:stretch>
        </p:blipFill>
        <p:spPr>
          <a:xfrm>
            <a:off x="194038" y="1527200"/>
            <a:ext cx="8761027" cy="2732350"/>
          </a:xfrm>
          <a:prstGeom prst="rect">
            <a:avLst/>
          </a:prstGeom>
          <a:noFill/>
          <a:ln>
            <a:noFill/>
          </a:ln>
        </p:spPr>
      </p:pic>
      <p:pic>
        <p:nvPicPr>
          <p:cNvPr id="335" name="Shape 335"/>
          <p:cNvPicPr preferRelativeResize="0"/>
          <p:nvPr/>
        </p:nvPicPr>
        <p:blipFill>
          <a:blip r:embed="rId4">
            <a:alphaModFix/>
          </a:blip>
          <a:stretch>
            <a:fillRect/>
          </a:stretch>
        </p:blipFill>
        <p:spPr>
          <a:xfrm>
            <a:off x="6309425" y="1888803"/>
            <a:ext cx="2476300" cy="166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9" name="Shape 339"/>
        <p:cNvGrpSpPr/>
        <p:nvPr/>
      </p:nvGrpSpPr>
      <p:grpSpPr>
        <a:xfrm>
          <a:off x="0" y="0"/>
          <a:ext cx="0" cy="0"/>
          <a:chOff x="0" y="0"/>
          <a:chExt cx="0" cy="0"/>
        </a:xfrm>
      </p:grpSpPr>
      <p:sp>
        <p:nvSpPr>
          <p:cNvPr id="340" name="Shape 340"/>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1" name="Shape 341"/>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Clr>
                <a:srgbClr val="000000"/>
              </a:buClr>
              <a:buSzPts val="1100"/>
              <a:buFont typeface="Arial"/>
              <a:buNone/>
            </a:pPr>
            <a:r>
              <a:t/>
            </a:r>
            <a:endParaRPr sz="1800">
              <a:solidFill>
                <a:schemeClr val="dk1"/>
              </a:solidFill>
            </a:endParaRPr>
          </a:p>
        </p:txBody>
      </p:sp>
      <p:sp>
        <p:nvSpPr>
          <p:cNvPr id="342" name="Shape 342"/>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43" name="Shape 343"/>
          <p:cNvSpPr txBox="1"/>
          <p:nvPr/>
        </p:nvSpPr>
        <p:spPr>
          <a:xfrm>
            <a:off x="1723725" y="22275"/>
            <a:ext cx="5694900" cy="10800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Accidental Release</a:t>
            </a:r>
          </a:p>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1987-2016</a:t>
            </a:r>
          </a:p>
        </p:txBody>
      </p:sp>
      <p:pic>
        <p:nvPicPr>
          <p:cNvPr id="344" name="Shape 344"/>
          <p:cNvPicPr preferRelativeResize="0"/>
          <p:nvPr/>
        </p:nvPicPr>
        <p:blipFill>
          <a:blip r:embed="rId3">
            <a:alphaModFix/>
          </a:blip>
          <a:stretch>
            <a:fillRect/>
          </a:stretch>
        </p:blipFill>
        <p:spPr>
          <a:xfrm>
            <a:off x="103727" y="1087975"/>
            <a:ext cx="5825648" cy="3853176"/>
          </a:xfrm>
          <a:prstGeom prst="rect">
            <a:avLst/>
          </a:prstGeom>
          <a:noFill/>
          <a:ln>
            <a:noFill/>
          </a:ln>
        </p:spPr>
      </p:pic>
      <p:sp>
        <p:nvSpPr>
          <p:cNvPr id="345" name="Shape 345"/>
          <p:cNvSpPr txBox="1"/>
          <p:nvPr/>
        </p:nvSpPr>
        <p:spPr>
          <a:xfrm>
            <a:off x="6295975" y="1395900"/>
            <a:ext cx="2411700" cy="35538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Utah</a:t>
            </a:r>
            <a:r>
              <a:rPr b="1" baseline="30000" lang="en" sz="1800">
                <a:solidFill>
                  <a:schemeClr val="lt1"/>
                </a:solidFill>
              </a:rPr>
              <a:t>                     - 100.74</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South Carolina   - 28.90</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Pennsylvania     - 9.96</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Texas                  - 6.73</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Florida                - 3.67</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Washington        - 3.58</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Arizona               - 2.81</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Indiana                - 2.52</a:t>
            </a:r>
          </a:p>
          <a:p>
            <a:pPr indent="-342900" lvl="0" marL="457200" rtl="0">
              <a:lnSpc>
                <a:spcPct val="115000"/>
              </a:lnSpc>
              <a:spcBef>
                <a:spcPts val="0"/>
              </a:spcBef>
              <a:spcAft>
                <a:spcPts val="0"/>
              </a:spcAft>
              <a:buClr>
                <a:schemeClr val="lt1"/>
              </a:buClr>
              <a:buSzPts val="1800"/>
              <a:buChar char="○"/>
            </a:pPr>
            <a:r>
              <a:rPr b="1" baseline="30000" lang="en" sz="1800">
                <a:solidFill>
                  <a:schemeClr val="lt1"/>
                </a:solidFill>
              </a:rPr>
              <a:t>Iowa                     - 2.50</a:t>
            </a:r>
          </a:p>
          <a:p>
            <a:pPr indent="-342900" lvl="0" marL="457200" rtl="0">
              <a:lnSpc>
                <a:spcPct val="115000"/>
              </a:lnSpc>
              <a:spcBef>
                <a:spcPts val="0"/>
              </a:spcBef>
              <a:buClr>
                <a:schemeClr val="lt1"/>
              </a:buClr>
              <a:buSzPts val="1800"/>
              <a:buChar char="○"/>
            </a:pPr>
            <a:r>
              <a:rPr b="1" baseline="30000" lang="en" sz="1800">
                <a:solidFill>
                  <a:schemeClr val="lt1"/>
                </a:solidFill>
              </a:rPr>
              <a:t>Louisiana            - 2.50</a:t>
            </a:r>
          </a:p>
        </p:txBody>
      </p:sp>
      <p:sp>
        <p:nvSpPr>
          <p:cNvPr id="346" name="Shape 346"/>
          <p:cNvSpPr txBox="1"/>
          <p:nvPr/>
        </p:nvSpPr>
        <p:spPr>
          <a:xfrm>
            <a:off x="6477400" y="1124550"/>
            <a:ext cx="2283600" cy="275400"/>
          </a:xfrm>
          <a:prstGeom prst="rect">
            <a:avLst/>
          </a:prstGeom>
          <a:noFill/>
          <a:ln>
            <a:noFill/>
          </a:ln>
        </p:spPr>
        <p:txBody>
          <a:bodyPr anchorCtr="0" anchor="t" bIns="91425" lIns="91425" rIns="91425" wrap="square" tIns="91425">
            <a:noAutofit/>
          </a:bodyPr>
          <a:lstStyle/>
          <a:p>
            <a:pPr lvl="0" rtl="0">
              <a:spcBef>
                <a:spcPts val="0"/>
              </a:spcBef>
              <a:buNone/>
            </a:pPr>
            <a:r>
              <a:rPr b="1" baseline="30000" lang="en" sz="1450" u="sng">
                <a:solidFill>
                  <a:schemeClr val="lt1"/>
                </a:solidFill>
              </a:rPr>
              <a:t>Top Ten Facilities(N*1+e07 lbs):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0" name="Shape 350"/>
        <p:cNvGrpSpPr/>
        <p:nvPr/>
      </p:nvGrpSpPr>
      <p:grpSpPr>
        <a:xfrm>
          <a:off x="0" y="0"/>
          <a:ext cx="0" cy="0"/>
          <a:chOff x="0" y="0"/>
          <a:chExt cx="0" cy="0"/>
        </a:xfrm>
      </p:grpSpPr>
      <p:sp>
        <p:nvSpPr>
          <p:cNvPr id="351" name="Shape 351"/>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52" name="Shape 352"/>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353" name="Shape 353"/>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54" name="Shape 354"/>
          <p:cNvSpPr txBox="1"/>
          <p:nvPr/>
        </p:nvSpPr>
        <p:spPr>
          <a:xfrm>
            <a:off x="1723725" y="22275"/>
            <a:ext cx="5694900" cy="10800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Total US Accidental Release</a:t>
            </a:r>
          </a:p>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1987-2016</a:t>
            </a:r>
          </a:p>
        </p:txBody>
      </p:sp>
      <p:pic>
        <p:nvPicPr>
          <p:cNvPr id="355" name="Shape 355"/>
          <p:cNvPicPr preferRelativeResize="0"/>
          <p:nvPr/>
        </p:nvPicPr>
        <p:blipFill>
          <a:blip r:embed="rId3">
            <a:alphaModFix/>
          </a:blip>
          <a:stretch>
            <a:fillRect/>
          </a:stretch>
        </p:blipFill>
        <p:spPr>
          <a:xfrm>
            <a:off x="380788" y="1741475"/>
            <a:ext cx="8387523" cy="2546200"/>
          </a:xfrm>
          <a:prstGeom prst="rect">
            <a:avLst/>
          </a:prstGeom>
          <a:noFill/>
          <a:ln>
            <a:noFill/>
          </a:ln>
        </p:spPr>
      </p:pic>
      <p:pic>
        <p:nvPicPr>
          <p:cNvPr id="356" name="Shape 356"/>
          <p:cNvPicPr preferRelativeResize="0"/>
          <p:nvPr/>
        </p:nvPicPr>
        <p:blipFill>
          <a:blip r:embed="rId4">
            <a:alphaModFix/>
          </a:blip>
          <a:stretch>
            <a:fillRect/>
          </a:stretch>
        </p:blipFill>
        <p:spPr>
          <a:xfrm>
            <a:off x="5990425" y="2027550"/>
            <a:ext cx="2621874" cy="180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0" name="Shape 360"/>
        <p:cNvGrpSpPr/>
        <p:nvPr/>
      </p:nvGrpSpPr>
      <p:grpSpPr>
        <a:xfrm>
          <a:off x="0" y="0"/>
          <a:ext cx="0" cy="0"/>
          <a:chOff x="0" y="0"/>
          <a:chExt cx="0" cy="0"/>
        </a:xfrm>
      </p:grpSpPr>
      <p:sp>
        <p:nvSpPr>
          <p:cNvPr id="361" name="Shape 361"/>
          <p:cNvSpPr/>
          <p:nvPr/>
        </p:nvSpPr>
        <p:spPr>
          <a:xfrm>
            <a:off x="28572" y="5089475"/>
            <a:ext cx="9085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2" name="Shape 362"/>
          <p:cNvSpPr/>
          <p:nvPr/>
        </p:nvSpPr>
        <p:spPr>
          <a:xfrm>
            <a:off x="31950" y="957275"/>
            <a:ext cx="9085200" cy="4116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sz="1800">
              <a:solidFill>
                <a:schemeClr val="dk1"/>
              </a:solidFill>
            </a:endParaRPr>
          </a:p>
        </p:txBody>
      </p:sp>
      <p:sp>
        <p:nvSpPr>
          <p:cNvPr id="363" name="Shape 363"/>
          <p:cNvSpPr/>
          <p:nvPr/>
        </p:nvSpPr>
        <p:spPr>
          <a:xfrm>
            <a:off x="31942" y="22275"/>
            <a:ext cx="9085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64" name="Shape 364"/>
          <p:cNvSpPr txBox="1"/>
          <p:nvPr/>
        </p:nvSpPr>
        <p:spPr>
          <a:xfrm>
            <a:off x="1723725" y="22275"/>
            <a:ext cx="5694900" cy="10800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Outliers In TRI Data</a:t>
            </a:r>
          </a:p>
        </p:txBody>
      </p:sp>
      <p:pic>
        <p:nvPicPr>
          <p:cNvPr id="365" name="Shape 365"/>
          <p:cNvPicPr preferRelativeResize="0"/>
          <p:nvPr/>
        </p:nvPicPr>
        <p:blipFill>
          <a:blip r:embed="rId3">
            <a:alphaModFix/>
          </a:blip>
          <a:stretch>
            <a:fillRect/>
          </a:stretch>
        </p:blipFill>
        <p:spPr>
          <a:xfrm>
            <a:off x="3742602" y="993962"/>
            <a:ext cx="5306785" cy="4041226"/>
          </a:xfrm>
          <a:prstGeom prst="rect">
            <a:avLst/>
          </a:prstGeom>
          <a:noFill/>
          <a:ln>
            <a:noFill/>
          </a:ln>
        </p:spPr>
      </p:pic>
      <p:pic>
        <p:nvPicPr>
          <p:cNvPr id="366" name="Shape 366"/>
          <p:cNvPicPr preferRelativeResize="0"/>
          <p:nvPr/>
        </p:nvPicPr>
        <p:blipFill>
          <a:blip r:embed="rId4">
            <a:alphaModFix/>
          </a:blip>
          <a:stretch>
            <a:fillRect/>
          </a:stretch>
        </p:blipFill>
        <p:spPr>
          <a:xfrm>
            <a:off x="85900" y="993950"/>
            <a:ext cx="3581104" cy="404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892950" y="211198"/>
            <a:ext cx="7358100" cy="663300"/>
          </a:xfrm>
          <a:prstGeom prst="rect">
            <a:avLst/>
          </a:prstGeom>
        </p:spPr>
        <p:txBody>
          <a:bodyPr anchorCtr="0" anchor="b" bIns="58925" lIns="58925" rIns="58925" wrap="square" tIns="58925">
            <a:noAutofit/>
          </a:bodyPr>
          <a:lstStyle/>
          <a:p>
            <a:pPr lvl="0" rtl="0">
              <a:spcBef>
                <a:spcPts val="0"/>
              </a:spcBef>
              <a:buNone/>
            </a:pPr>
            <a:r>
              <a:t/>
            </a:r>
            <a:endParaRPr/>
          </a:p>
        </p:txBody>
      </p:sp>
      <p:pic>
        <p:nvPicPr>
          <p:cNvPr id="372" name="Shape 372"/>
          <p:cNvPicPr preferRelativeResize="0"/>
          <p:nvPr/>
        </p:nvPicPr>
        <p:blipFill>
          <a:blip r:embed="rId3">
            <a:alphaModFix/>
          </a:blip>
          <a:stretch>
            <a:fillRect/>
          </a:stretch>
        </p:blipFill>
        <p:spPr>
          <a:xfrm>
            <a:off x="4386325" y="1444675"/>
            <a:ext cx="4757674" cy="3079175"/>
          </a:xfrm>
          <a:prstGeom prst="rect">
            <a:avLst/>
          </a:prstGeom>
          <a:noFill/>
          <a:ln>
            <a:noFill/>
          </a:ln>
        </p:spPr>
      </p:pic>
      <p:sp>
        <p:nvSpPr>
          <p:cNvPr id="373" name="Shape 373"/>
          <p:cNvSpPr/>
          <p:nvPr/>
        </p:nvSpPr>
        <p:spPr>
          <a:xfrm>
            <a:off x="0" y="0"/>
            <a:ext cx="91440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74" name="Shape 374"/>
          <p:cNvSpPr txBox="1"/>
          <p:nvPr/>
        </p:nvSpPr>
        <p:spPr>
          <a:xfrm>
            <a:off x="1396850" y="80650"/>
            <a:ext cx="6292200" cy="663300"/>
          </a:xfrm>
          <a:prstGeom prst="rect">
            <a:avLst/>
          </a:prstGeom>
          <a:noFill/>
          <a:ln>
            <a:noFill/>
          </a:ln>
        </p:spPr>
        <p:txBody>
          <a:bodyPr anchorCtr="0" anchor="t" bIns="91425" lIns="91425" rIns="91425" wrap="square" tIns="91425">
            <a:noAutofit/>
          </a:bodyPr>
          <a:lstStyle/>
          <a:p>
            <a:pPr lvl="0" rtl="0" algn="ctr">
              <a:spcBef>
                <a:spcPts val="0"/>
              </a:spcBef>
              <a:buClr>
                <a:schemeClr val="lt1"/>
              </a:buClr>
              <a:buSzPts val="3100"/>
              <a:buFont typeface="Helvetica Neue"/>
              <a:buNone/>
            </a:pPr>
            <a:r>
              <a:rPr b="1" lang="en" sz="2700">
                <a:solidFill>
                  <a:schemeClr val="lt1"/>
                </a:solidFill>
                <a:latin typeface="Helvetica Neue"/>
                <a:ea typeface="Helvetica Neue"/>
                <a:cs typeface="Helvetica Neue"/>
                <a:sym typeface="Helvetica Neue"/>
              </a:rPr>
              <a:t>TRI Observations</a:t>
            </a:r>
          </a:p>
          <a:p>
            <a:pPr lvl="0" rtl="0">
              <a:spcBef>
                <a:spcPts val="0"/>
              </a:spcBef>
              <a:buNone/>
            </a:pPr>
            <a:r>
              <a:t/>
            </a:r>
            <a:endParaRPr sz="3600"/>
          </a:p>
        </p:txBody>
      </p:sp>
      <p:sp>
        <p:nvSpPr>
          <p:cNvPr id="375" name="Shape 375"/>
          <p:cNvSpPr/>
          <p:nvPr/>
        </p:nvSpPr>
        <p:spPr>
          <a:xfrm>
            <a:off x="0" y="1192950"/>
            <a:ext cx="4386300" cy="37026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800">
              <a:solidFill>
                <a:schemeClr val="lt1"/>
              </a:solidFill>
              <a:latin typeface="Helvetica Neue"/>
              <a:ea typeface="Helvetica Neue"/>
              <a:cs typeface="Helvetica Neue"/>
              <a:sym typeface="Helvetica Neue"/>
            </a:endParaRPr>
          </a:p>
          <a:p>
            <a:pPr indent="-171450" lvl="0" marL="215900" rtl="0">
              <a:spcBef>
                <a:spcPts val="0"/>
              </a:spcBef>
              <a:buClr>
                <a:schemeClr val="lt1"/>
              </a:buClr>
              <a:buSzPts val="1500"/>
              <a:buFont typeface="Helvetica Neue"/>
              <a:buChar char="•"/>
            </a:pPr>
            <a:r>
              <a:rPr b="1" lang="en" sz="1500">
                <a:solidFill>
                  <a:schemeClr val="lt1"/>
                </a:solidFill>
                <a:latin typeface="Helvetica Neue"/>
                <a:ea typeface="Helvetica Neue"/>
                <a:cs typeface="Helvetica Neue"/>
                <a:sym typeface="Helvetica Neue"/>
              </a:rPr>
              <a:t>Observations within the Food Industry Sector</a:t>
            </a:r>
          </a:p>
          <a:p>
            <a:pPr indent="-171450" lvl="0" marL="215900" rtl="0">
              <a:spcBef>
                <a:spcPts val="0"/>
              </a:spcBef>
              <a:buClr>
                <a:schemeClr val="lt1"/>
              </a:buClr>
              <a:buSzPts val="1500"/>
              <a:buFont typeface="Helvetica Neue"/>
              <a:buChar char="•"/>
            </a:pPr>
            <a:r>
              <a:rPr b="1" lang="en" sz="1500">
                <a:solidFill>
                  <a:schemeClr val="lt1"/>
                </a:solidFill>
                <a:latin typeface="Helvetica Neue"/>
                <a:ea typeface="Helvetica Neue"/>
                <a:cs typeface="Helvetica Neue"/>
                <a:sym typeface="Helvetica Neue"/>
              </a:rPr>
              <a:t>Total releases, On-site releases, and Off-site releases of facilities in North Carolina</a:t>
            </a:r>
          </a:p>
          <a:p>
            <a:pPr indent="-171450" lvl="0" marL="215900" rtl="0">
              <a:spcBef>
                <a:spcPts val="0"/>
              </a:spcBef>
              <a:buClr>
                <a:schemeClr val="lt1"/>
              </a:buClr>
              <a:buSzPts val="1500"/>
              <a:buFont typeface="Helvetica Neue"/>
              <a:buChar char="•"/>
            </a:pPr>
            <a:r>
              <a:rPr b="1" lang="en" sz="1500">
                <a:solidFill>
                  <a:schemeClr val="lt1"/>
                </a:solidFill>
                <a:latin typeface="Helvetica Neue"/>
                <a:ea typeface="Helvetica Neue"/>
                <a:cs typeface="Helvetica Neue"/>
                <a:sym typeface="Helvetica Neue"/>
              </a:rPr>
              <a:t>Null hypothesis’</a:t>
            </a:r>
          </a:p>
          <a:p>
            <a:pPr indent="-171450" lvl="0" marL="215900" rtl="0">
              <a:spcBef>
                <a:spcPts val="0"/>
              </a:spcBef>
              <a:buClr>
                <a:schemeClr val="lt1"/>
              </a:buClr>
              <a:buSzPts val="1500"/>
              <a:buFont typeface="Helvetica Neue"/>
              <a:buChar char="•"/>
            </a:pPr>
            <a:r>
              <a:rPr b="1" lang="en" sz="1500">
                <a:solidFill>
                  <a:schemeClr val="lt1"/>
                </a:solidFill>
                <a:latin typeface="Helvetica Neue"/>
                <a:ea typeface="Helvetica Neue"/>
                <a:cs typeface="Helvetica Neue"/>
                <a:sym typeface="Helvetica Neue"/>
              </a:rPr>
              <a:t>Are the Release totals in North Carolina significantly different than the National average?</a:t>
            </a:r>
          </a:p>
          <a:p>
            <a:pPr indent="-171450" lvl="0" marL="215900" rtl="0">
              <a:spcBef>
                <a:spcPts val="0"/>
              </a:spcBef>
              <a:buClr>
                <a:schemeClr val="lt1"/>
              </a:buClr>
              <a:buSzPts val="1500"/>
              <a:buFont typeface="Helvetica Neue"/>
              <a:buChar char="•"/>
            </a:pPr>
            <a:r>
              <a:rPr b="1" lang="en" sz="1500">
                <a:solidFill>
                  <a:schemeClr val="lt1"/>
                </a:solidFill>
                <a:latin typeface="Helvetica Neue"/>
                <a:ea typeface="Helvetica Neue"/>
                <a:cs typeface="Helvetica Neue"/>
                <a:sym typeface="Helvetica Neue"/>
              </a:rPr>
              <a:t>P values 	Total release =0.35</a:t>
            </a:r>
          </a:p>
          <a:p>
            <a:pPr indent="0" lvl="0" marL="0" rtl="0">
              <a:spcBef>
                <a:spcPts val="0"/>
              </a:spcBef>
              <a:buNone/>
            </a:pPr>
            <a:r>
              <a:rPr b="1" lang="en" sz="1500">
                <a:solidFill>
                  <a:schemeClr val="lt1"/>
                </a:solidFill>
                <a:latin typeface="Helvetica Neue"/>
                <a:ea typeface="Helvetica Neue"/>
                <a:cs typeface="Helvetica Neue"/>
                <a:sym typeface="Helvetica Neue"/>
              </a:rPr>
              <a:t>			On-Site Releases =0.29</a:t>
            </a:r>
          </a:p>
          <a:p>
            <a:pPr indent="0" lvl="0" marL="0" rtl="0">
              <a:spcBef>
                <a:spcPts val="0"/>
              </a:spcBef>
              <a:buNone/>
            </a:pPr>
            <a:r>
              <a:rPr b="1" lang="en" sz="1500">
                <a:solidFill>
                  <a:schemeClr val="lt1"/>
                </a:solidFill>
                <a:latin typeface="Helvetica Neue"/>
                <a:ea typeface="Helvetica Neue"/>
                <a:cs typeface="Helvetica Neue"/>
                <a:sym typeface="Helvetica Neue"/>
              </a:rPr>
              <a:t>			Off-Site Releases =1.6 x10^-122</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9" name="Shape 379"/>
        <p:cNvGrpSpPr/>
        <p:nvPr/>
      </p:nvGrpSpPr>
      <p:grpSpPr>
        <a:xfrm>
          <a:off x="0" y="0"/>
          <a:ext cx="0" cy="0"/>
          <a:chOff x="0" y="0"/>
          <a:chExt cx="0" cy="0"/>
        </a:xfrm>
      </p:grpSpPr>
      <p:sp>
        <p:nvSpPr>
          <p:cNvPr id="380" name="Shape 380"/>
          <p:cNvSpPr/>
          <p:nvPr/>
        </p:nvSpPr>
        <p:spPr>
          <a:xfrm>
            <a:off x="28575" y="5089475"/>
            <a:ext cx="90855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1" name="Shape 381"/>
          <p:cNvSpPr/>
          <p:nvPr/>
        </p:nvSpPr>
        <p:spPr>
          <a:xfrm>
            <a:off x="29250" y="962875"/>
            <a:ext cx="8155500" cy="41034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700">
              <a:solidFill>
                <a:schemeClr val="lt1"/>
              </a:solidFill>
              <a:latin typeface="Helvetica Neue"/>
              <a:ea typeface="Helvetica Neue"/>
              <a:cs typeface="Helvetica Neue"/>
              <a:sym typeface="Helvetica Neue"/>
            </a:endParaRPr>
          </a:p>
        </p:txBody>
      </p:sp>
      <p:sp>
        <p:nvSpPr>
          <p:cNvPr id="382" name="Shape 382"/>
          <p:cNvSpPr/>
          <p:nvPr/>
        </p:nvSpPr>
        <p:spPr>
          <a:xfrm>
            <a:off x="292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83" name="Shape 383"/>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sp>
        <p:nvSpPr>
          <p:cNvPr id="384" name="Shape 384"/>
          <p:cNvSpPr/>
          <p:nvPr/>
        </p:nvSpPr>
        <p:spPr>
          <a:xfrm>
            <a:off x="4949025" y="962875"/>
            <a:ext cx="4165800" cy="41034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id="385" name="Shape 385"/>
          <p:cNvPicPr preferRelativeResize="0"/>
          <p:nvPr/>
        </p:nvPicPr>
        <p:blipFill>
          <a:blip r:embed="rId3">
            <a:alphaModFix/>
          </a:blip>
          <a:stretch>
            <a:fillRect/>
          </a:stretch>
        </p:blipFill>
        <p:spPr>
          <a:xfrm>
            <a:off x="180975" y="1039075"/>
            <a:ext cx="6339101" cy="3891151"/>
          </a:xfrm>
          <a:prstGeom prst="rect">
            <a:avLst/>
          </a:prstGeom>
          <a:noFill/>
          <a:ln>
            <a:noFill/>
          </a:ln>
        </p:spPr>
      </p:pic>
      <p:sp>
        <p:nvSpPr>
          <p:cNvPr id="386" name="Shape 386"/>
          <p:cNvSpPr txBox="1"/>
          <p:nvPr/>
        </p:nvSpPr>
        <p:spPr>
          <a:xfrm>
            <a:off x="6370675" y="992425"/>
            <a:ext cx="2646300" cy="3937800"/>
          </a:xfrm>
          <a:prstGeom prst="rect">
            <a:avLst/>
          </a:prstGeom>
          <a:noFill/>
          <a:ln>
            <a:noFill/>
          </a:ln>
        </p:spPr>
        <p:txBody>
          <a:bodyPr anchorCtr="0" anchor="t" bIns="91425" lIns="91425" rIns="91425" wrap="square" tIns="91425">
            <a:noAutofit/>
          </a:bodyPr>
          <a:lstStyle/>
          <a:p>
            <a:pPr lvl="0">
              <a:spcBef>
                <a:spcPts val="0"/>
              </a:spcBef>
              <a:buClr>
                <a:schemeClr val="dk1"/>
              </a:buClr>
              <a:buSzPts val="1100"/>
              <a:buFont typeface="Arial"/>
              <a:buNone/>
            </a:pPr>
            <a:r>
              <a:t/>
            </a:r>
            <a:endParaRPr b="1" sz="17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Sum of Total releases of Chemical industries through the years 2002 to 2015 for the state NC is seen as in the plot.</a:t>
            </a:r>
          </a:p>
          <a:p>
            <a:pPr lvl="0">
              <a:spcBef>
                <a:spcPts val="0"/>
              </a:spcBef>
              <a:buClr>
                <a:schemeClr val="dk1"/>
              </a:buClr>
              <a:buSzPts val="1100"/>
              <a:buFont typeface="Arial"/>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highest releases were observed in the year 2008 and the minimum releases were seen in the year 2002.</a:t>
            </a:r>
          </a:p>
          <a:p>
            <a:pPr lvl="0">
              <a:spcBef>
                <a:spcPts val="0"/>
              </a:spcBef>
              <a:buClr>
                <a:schemeClr val="dk1"/>
              </a:buClr>
              <a:buSzPts val="1100"/>
              <a:buFont typeface="Arial"/>
              <a:buNone/>
            </a:pPr>
            <a:r>
              <a:rPr b="1" lang="en" sz="1700">
                <a:solidFill>
                  <a:schemeClr val="lt1"/>
                </a:solidFill>
                <a:latin typeface="Helvetica Neue"/>
                <a:ea typeface="Helvetica Neue"/>
                <a:cs typeface="Helvetica Neue"/>
                <a:sym typeface="Helvetica Neue"/>
              </a:rPr>
              <a:t> </a:t>
            </a:r>
          </a:p>
          <a:p>
            <a:pPr lvl="0">
              <a:spcBef>
                <a:spcPts val="0"/>
              </a:spcBef>
              <a:buClr>
                <a:schemeClr val="dk1"/>
              </a:buClr>
              <a:buSzPts val="1100"/>
              <a:buFont typeface="Arial"/>
              <a:buNone/>
            </a:pPr>
            <a:r>
              <a:rPr b="1" lang="en" sz="1700">
                <a:solidFill>
                  <a:schemeClr val="lt1"/>
                </a:solidFill>
                <a:latin typeface="Helvetica Neue"/>
                <a:ea typeface="Helvetica Neue"/>
                <a:cs typeface="Helvetica Neue"/>
                <a:sym typeface="Helvetica Neue"/>
              </a:rPr>
              <a:t> </a:t>
            </a:r>
          </a:p>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0" name="Shape 390"/>
        <p:cNvGrpSpPr/>
        <p:nvPr/>
      </p:nvGrpSpPr>
      <p:grpSpPr>
        <a:xfrm>
          <a:off x="0" y="0"/>
          <a:ext cx="0" cy="0"/>
          <a:chOff x="0" y="0"/>
          <a:chExt cx="0" cy="0"/>
        </a:xfrm>
      </p:grpSpPr>
      <p:sp>
        <p:nvSpPr>
          <p:cNvPr id="391" name="Shape 391"/>
          <p:cNvSpPr/>
          <p:nvPr/>
        </p:nvSpPr>
        <p:spPr>
          <a:xfrm>
            <a:off x="28575" y="5089475"/>
            <a:ext cx="90093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92" name="Shape 392"/>
          <p:cNvSpPr/>
          <p:nvPr/>
        </p:nvSpPr>
        <p:spPr>
          <a:xfrm>
            <a:off x="29250" y="697275"/>
            <a:ext cx="9009300" cy="4368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7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p:txBody>
      </p:sp>
      <p:sp>
        <p:nvSpPr>
          <p:cNvPr id="393" name="Shape 393"/>
          <p:cNvSpPr/>
          <p:nvPr/>
        </p:nvSpPr>
        <p:spPr>
          <a:xfrm>
            <a:off x="29250" y="22275"/>
            <a:ext cx="9085500" cy="675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94" name="Shape 394"/>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pic>
        <p:nvPicPr>
          <p:cNvPr id="395" name="Shape 395"/>
          <p:cNvPicPr preferRelativeResize="0"/>
          <p:nvPr/>
        </p:nvPicPr>
        <p:blipFill>
          <a:blip r:embed="rId3">
            <a:alphaModFix/>
          </a:blip>
          <a:stretch>
            <a:fillRect/>
          </a:stretch>
        </p:blipFill>
        <p:spPr>
          <a:xfrm>
            <a:off x="74700" y="1218450"/>
            <a:ext cx="5698400" cy="3847724"/>
          </a:xfrm>
          <a:prstGeom prst="rect">
            <a:avLst/>
          </a:prstGeom>
          <a:noFill/>
          <a:ln>
            <a:noFill/>
          </a:ln>
        </p:spPr>
      </p:pic>
      <p:sp>
        <p:nvSpPr>
          <p:cNvPr id="396" name="Shape 396"/>
          <p:cNvSpPr txBox="1"/>
          <p:nvPr/>
        </p:nvSpPr>
        <p:spPr>
          <a:xfrm>
            <a:off x="5986525" y="736300"/>
            <a:ext cx="2955900" cy="4215000"/>
          </a:xfrm>
          <a:prstGeom prst="rect">
            <a:avLst/>
          </a:prstGeom>
          <a:noFill/>
          <a:ln>
            <a:noFill/>
          </a:ln>
        </p:spPr>
        <p:txBody>
          <a:bodyPr anchorCtr="0" anchor="t" bIns="91425" lIns="91425" rIns="91425" wrap="square" tIns="91425">
            <a:noAutofit/>
          </a:bodyPr>
          <a:lstStyle/>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Data shows extremely high divergence.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first quartile is almost close to zero - 25% of facilities have sum of total releases nearly close to zero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median is also almost close to zero - 50% of facilities have sum of total releases nearly close to zero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Third quartile shows 75% of facilities have sum of total releases approx ⅓ of the mean value</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 There are relatively large number of industry facilities that report  sum of total releases extremely less compared to the highest toxic releasing industries. </a:t>
            </a:r>
          </a:p>
          <a:p>
            <a:pPr lvl="0">
              <a:spcBef>
                <a:spcPts val="0"/>
              </a:spcBef>
              <a:buClr>
                <a:schemeClr val="dk1"/>
              </a:buClr>
              <a:buSzPts val="1100"/>
              <a:buFont typeface="Arial"/>
              <a:buNone/>
            </a:pPr>
            <a:r>
              <a:rPr b="1" lang="en" sz="1100">
                <a:solidFill>
                  <a:schemeClr val="lt1"/>
                </a:solidFill>
                <a:latin typeface="Helvetica Neue"/>
                <a:ea typeface="Helvetica Neue"/>
                <a:cs typeface="Helvetica Neue"/>
                <a:sym typeface="Helvetica Neue"/>
              </a:rPr>
              <a:t> </a:t>
            </a:r>
          </a:p>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0" name="Shape 400"/>
        <p:cNvGrpSpPr/>
        <p:nvPr/>
      </p:nvGrpSpPr>
      <p:grpSpPr>
        <a:xfrm>
          <a:off x="0" y="0"/>
          <a:ext cx="0" cy="0"/>
          <a:chOff x="0" y="0"/>
          <a:chExt cx="0" cy="0"/>
        </a:xfrm>
      </p:grpSpPr>
      <p:sp>
        <p:nvSpPr>
          <p:cNvPr id="401" name="Shape 401"/>
          <p:cNvSpPr/>
          <p:nvPr/>
        </p:nvSpPr>
        <p:spPr>
          <a:xfrm>
            <a:off x="28572" y="5089475"/>
            <a:ext cx="90855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2" name="Shape 402"/>
          <p:cNvSpPr/>
          <p:nvPr/>
        </p:nvSpPr>
        <p:spPr>
          <a:xfrm>
            <a:off x="31950" y="986200"/>
            <a:ext cx="9085500" cy="40881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800">
              <a:solidFill>
                <a:schemeClr val="lt1"/>
              </a:solidFill>
              <a:latin typeface="Helvetica Neue"/>
              <a:ea typeface="Helvetica Neue"/>
              <a:cs typeface="Helvetica Neue"/>
              <a:sym typeface="Helvetica Neue"/>
            </a:endParaRPr>
          </a:p>
          <a:p>
            <a:pPr indent="0" lvl="0" marL="457200" rtl="0">
              <a:spcBef>
                <a:spcPts val="0"/>
              </a:spcBef>
              <a:buNone/>
            </a:pPr>
            <a:r>
              <a:t/>
            </a:r>
            <a:endParaRPr b="1" sz="1800">
              <a:solidFill>
                <a:schemeClr val="lt1"/>
              </a:solidFill>
              <a:latin typeface="Helvetica Neue"/>
              <a:ea typeface="Helvetica Neue"/>
              <a:cs typeface="Helvetica Neue"/>
              <a:sym typeface="Helvetica Neue"/>
            </a:endParaRPr>
          </a:p>
        </p:txBody>
      </p:sp>
      <p:sp>
        <p:nvSpPr>
          <p:cNvPr id="403" name="Shape 403"/>
          <p:cNvSpPr/>
          <p:nvPr/>
        </p:nvSpPr>
        <p:spPr>
          <a:xfrm>
            <a:off x="292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04" name="Shape 404"/>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pic>
        <p:nvPicPr>
          <p:cNvPr id="405" name="Shape 405"/>
          <p:cNvPicPr preferRelativeResize="0"/>
          <p:nvPr/>
        </p:nvPicPr>
        <p:blipFill>
          <a:blip r:embed="rId3">
            <a:alphaModFix/>
          </a:blip>
          <a:stretch>
            <a:fillRect/>
          </a:stretch>
        </p:blipFill>
        <p:spPr>
          <a:xfrm>
            <a:off x="4892275" y="2073975"/>
            <a:ext cx="4124701" cy="2961375"/>
          </a:xfrm>
          <a:prstGeom prst="rect">
            <a:avLst/>
          </a:prstGeom>
          <a:noFill/>
          <a:ln>
            <a:noFill/>
          </a:ln>
        </p:spPr>
      </p:pic>
      <p:pic>
        <p:nvPicPr>
          <p:cNvPr id="406" name="Shape 406"/>
          <p:cNvPicPr preferRelativeResize="0"/>
          <p:nvPr/>
        </p:nvPicPr>
        <p:blipFill>
          <a:blip r:embed="rId4">
            <a:alphaModFix/>
          </a:blip>
          <a:stretch>
            <a:fillRect/>
          </a:stretch>
        </p:blipFill>
        <p:spPr>
          <a:xfrm>
            <a:off x="143750" y="2073975"/>
            <a:ext cx="4487197" cy="2961375"/>
          </a:xfrm>
          <a:prstGeom prst="rect">
            <a:avLst/>
          </a:prstGeom>
          <a:noFill/>
          <a:ln>
            <a:noFill/>
          </a:ln>
        </p:spPr>
      </p:pic>
      <p:sp>
        <p:nvSpPr>
          <p:cNvPr id="407" name="Shape 407"/>
          <p:cNvSpPr txBox="1"/>
          <p:nvPr/>
        </p:nvSpPr>
        <p:spPr>
          <a:xfrm>
            <a:off x="234775" y="1067125"/>
            <a:ext cx="8782200" cy="1045800"/>
          </a:xfrm>
          <a:prstGeom prst="rect">
            <a:avLst/>
          </a:prstGeom>
          <a:noFill/>
          <a:ln>
            <a:noFill/>
          </a:ln>
        </p:spPr>
        <p:txBody>
          <a:bodyPr anchorCtr="0" anchor="t" bIns="91425" lIns="91425" rIns="91425" wrap="square" tIns="91425">
            <a:noAutofit/>
          </a:bodyPr>
          <a:lstStyle/>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First graph shows the distribution of the count of industry facilities in NC state that have reported to TRI for exceeding threshold Maximum facilities - Chemicals Industries;  Minimum facilities - Beverages Industries</a:t>
            </a:r>
          </a:p>
          <a:p>
            <a:pPr lvl="0">
              <a:spcBef>
                <a:spcPts val="0"/>
              </a:spcBef>
              <a:buClr>
                <a:schemeClr val="dk1"/>
              </a:buClr>
              <a:buSzPts val="1100"/>
              <a:buFont typeface="Arial"/>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Second graph shows the distribution of count of industries within 1 mile radius of centroid.</a:t>
            </a:r>
          </a:p>
          <a:p>
            <a:pPr lvl="0">
              <a:spcBef>
                <a:spcPts val="0"/>
              </a:spcBef>
              <a:buClr>
                <a:schemeClr val="dk1"/>
              </a:buClr>
              <a:buSzPts val="1100"/>
              <a:buFont typeface="Arial"/>
              <a:buNone/>
            </a:pPr>
            <a:r>
              <a:rPr b="1" lang="en" sz="1100">
                <a:solidFill>
                  <a:schemeClr val="lt1"/>
                </a:solidFill>
                <a:latin typeface="Helvetica Neue"/>
                <a:ea typeface="Helvetica Neue"/>
                <a:cs typeface="Helvetica Neue"/>
                <a:sym typeface="Helvetica Neue"/>
              </a:rPr>
              <a:t>   Maximum facilities - Chemicals Industries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1" name="Shape 411"/>
        <p:cNvGrpSpPr/>
        <p:nvPr/>
      </p:nvGrpSpPr>
      <p:grpSpPr>
        <a:xfrm>
          <a:off x="0" y="0"/>
          <a:ext cx="0" cy="0"/>
          <a:chOff x="0" y="0"/>
          <a:chExt cx="0" cy="0"/>
        </a:xfrm>
      </p:grpSpPr>
      <p:sp>
        <p:nvSpPr>
          <p:cNvPr id="412" name="Shape 412"/>
          <p:cNvSpPr/>
          <p:nvPr/>
        </p:nvSpPr>
        <p:spPr>
          <a:xfrm>
            <a:off x="28575" y="5089475"/>
            <a:ext cx="90702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13" name="Shape 413"/>
          <p:cNvSpPr/>
          <p:nvPr/>
        </p:nvSpPr>
        <p:spPr>
          <a:xfrm>
            <a:off x="28575" y="962875"/>
            <a:ext cx="9070200" cy="41034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a:solidFill>
                <a:schemeClr val="lt1"/>
              </a:solidFill>
              <a:latin typeface="Helvetica Neue"/>
              <a:ea typeface="Helvetica Neue"/>
              <a:cs typeface="Helvetica Neue"/>
              <a:sym typeface="Helvetica Neue"/>
            </a:endParaRPr>
          </a:p>
        </p:txBody>
      </p:sp>
      <p:sp>
        <p:nvSpPr>
          <p:cNvPr id="414" name="Shape 414"/>
          <p:cNvSpPr/>
          <p:nvPr/>
        </p:nvSpPr>
        <p:spPr>
          <a:xfrm>
            <a:off x="28575" y="22275"/>
            <a:ext cx="90702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15" name="Shape 415"/>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pic>
        <p:nvPicPr>
          <p:cNvPr id="416" name="Shape 416"/>
          <p:cNvPicPr preferRelativeResize="0"/>
          <p:nvPr/>
        </p:nvPicPr>
        <p:blipFill>
          <a:blip r:embed="rId3">
            <a:alphaModFix/>
          </a:blip>
          <a:stretch>
            <a:fillRect/>
          </a:stretch>
        </p:blipFill>
        <p:spPr>
          <a:xfrm>
            <a:off x="237175" y="1176325"/>
            <a:ext cx="4618199" cy="3676500"/>
          </a:xfrm>
          <a:prstGeom prst="rect">
            <a:avLst/>
          </a:prstGeom>
          <a:noFill/>
          <a:ln>
            <a:noFill/>
          </a:ln>
        </p:spPr>
      </p:pic>
      <p:sp>
        <p:nvSpPr>
          <p:cNvPr id="417" name="Shape 417"/>
          <p:cNvSpPr txBox="1"/>
          <p:nvPr/>
        </p:nvSpPr>
        <p:spPr>
          <a:xfrm>
            <a:off x="5348775" y="1291200"/>
            <a:ext cx="2913300" cy="2849100"/>
          </a:xfrm>
          <a:prstGeom prst="rect">
            <a:avLst/>
          </a:prstGeom>
          <a:noFill/>
          <a:ln>
            <a:noFill/>
          </a:ln>
        </p:spPr>
        <p:txBody>
          <a:bodyPr anchorCtr="0" anchor="t" bIns="91425" lIns="91425" rIns="91425" wrap="square" tIns="91425">
            <a:noAutofit/>
          </a:bodyPr>
          <a:lstStyle/>
          <a:p>
            <a:pPr lvl="0">
              <a:spcBef>
                <a:spcPts val="0"/>
              </a:spcBef>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165100" lvl="0" marL="215900" rtl="0">
              <a:spcBef>
                <a:spcPts val="0"/>
              </a:spcBef>
              <a:buClr>
                <a:schemeClr val="lt1"/>
              </a:buClr>
              <a:buSzPts val="1400"/>
              <a:buFont typeface="Helvetica Neue"/>
              <a:buChar char="•"/>
            </a:pPr>
            <a:r>
              <a:rPr b="1" lang="en">
                <a:solidFill>
                  <a:schemeClr val="lt1"/>
                </a:solidFill>
                <a:latin typeface="Helvetica Neue"/>
                <a:ea typeface="Helvetica Neue"/>
                <a:cs typeface="Helvetica Neue"/>
                <a:sym typeface="Helvetica Neue"/>
              </a:rPr>
              <a:t>Toxic releases from industries within 1-mile radius grouped by chemicals look as shown in the graph </a:t>
            </a:r>
          </a:p>
          <a:p>
            <a:pPr lvl="0">
              <a:spcBef>
                <a:spcPts val="0"/>
              </a:spcBef>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lvl="0">
              <a:spcBef>
                <a:spcPts val="0"/>
              </a:spcBef>
              <a:buClr>
                <a:schemeClr val="dk1"/>
              </a:buClr>
              <a:buSzPts val="1100"/>
              <a:buFont typeface="Arial"/>
              <a:buNone/>
            </a:pPr>
            <a:r>
              <a:t/>
            </a:r>
            <a:endParaRPr b="1">
              <a:solidFill>
                <a:schemeClr val="lt1"/>
              </a:solidFill>
              <a:latin typeface="Helvetica Neue"/>
              <a:ea typeface="Helvetica Neue"/>
              <a:cs typeface="Helvetica Neue"/>
              <a:sym typeface="Helvetica Neue"/>
            </a:endParaRPr>
          </a:p>
          <a:p>
            <a:pPr indent="-165100" lvl="0" marL="215900" rtl="0">
              <a:spcBef>
                <a:spcPts val="0"/>
              </a:spcBef>
              <a:buClr>
                <a:schemeClr val="lt1"/>
              </a:buClr>
              <a:buSzPts val="1400"/>
              <a:buFont typeface="Helvetica Neue"/>
              <a:buChar char="•"/>
            </a:pPr>
            <a:r>
              <a:rPr b="1" lang="en">
                <a:solidFill>
                  <a:schemeClr val="lt1"/>
                </a:solidFill>
                <a:latin typeface="Helvetica Neue"/>
                <a:ea typeface="Helvetica Neue"/>
                <a:cs typeface="Helvetica Neue"/>
                <a:sym typeface="Helvetica Neue"/>
              </a:rPr>
              <a:t>The highest released chemical within one mile radius is Toulene and the second highest being Methanol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 name="Shape 123"/>
        <p:cNvGrpSpPr/>
        <p:nvPr/>
      </p:nvGrpSpPr>
      <p:grpSpPr>
        <a:xfrm>
          <a:off x="0" y="0"/>
          <a:ext cx="0" cy="0"/>
          <a:chOff x="0" y="0"/>
          <a:chExt cx="0" cy="0"/>
        </a:xfrm>
      </p:grpSpPr>
      <p:sp>
        <p:nvSpPr>
          <p:cNvPr id="124" name="Shape 124"/>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5" name="Shape 125"/>
          <p:cNvSpPr/>
          <p:nvPr/>
        </p:nvSpPr>
        <p:spPr>
          <a:xfrm>
            <a:off x="28572" y="5089475"/>
            <a:ext cx="90831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6" name="Shape 126"/>
          <p:cNvSpPr/>
          <p:nvPr/>
        </p:nvSpPr>
        <p:spPr>
          <a:xfrm>
            <a:off x="31954" y="2099458"/>
            <a:ext cx="5628900" cy="29748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7" name="Shape 127"/>
          <p:cNvSpPr/>
          <p:nvPr/>
        </p:nvSpPr>
        <p:spPr>
          <a:xfrm>
            <a:off x="4339745" y="955019"/>
            <a:ext cx="1322100" cy="112920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8" name="Shape 128"/>
          <p:cNvSpPr/>
          <p:nvPr/>
        </p:nvSpPr>
        <p:spPr>
          <a:xfrm>
            <a:off x="4344600" y="22276"/>
            <a:ext cx="4772700" cy="20571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9" name="Shape 129"/>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0" name="Shape 130"/>
          <p:cNvSpPr txBox="1"/>
          <p:nvPr/>
        </p:nvSpPr>
        <p:spPr>
          <a:xfrm>
            <a:off x="194297" y="2204897"/>
            <a:ext cx="5303198" cy="2763910"/>
          </a:xfrm>
          <a:prstGeom prst="rect">
            <a:avLst/>
          </a:prstGeom>
          <a:noFill/>
          <a:ln>
            <a:noFill/>
          </a:ln>
        </p:spPr>
        <p:txBody>
          <a:bodyPr anchorCtr="0" anchor="ctr" bIns="32750" lIns="32750" rIns="32750" wrap="square" tIns="32750">
            <a:noAutofit/>
          </a:bodyPr>
          <a:lstStyle/>
          <a:p>
            <a:pPr indent="-88900" lvl="0" marL="0" marR="0" rtl="0" algn="l">
              <a:lnSpc>
                <a:spcPct val="100000"/>
              </a:lnSpc>
              <a:spcBef>
                <a:spcPts val="0"/>
              </a:spcBef>
              <a:spcAft>
                <a:spcPts val="0"/>
              </a:spcAft>
              <a:buClr>
                <a:srgbClr val="FFFFFF"/>
              </a:buClr>
              <a:buSzPts val="1400"/>
              <a:buFont typeface="Helvetica Neue"/>
              <a:buNone/>
            </a:pPr>
            <a:r>
              <a:rPr b="1" i="1" lang="en" sz="1400" u="none" cap="none" strike="noStrike">
                <a:solidFill>
                  <a:srgbClr val="FFFFFF"/>
                </a:solidFill>
                <a:latin typeface="Helvetica Neue"/>
                <a:ea typeface="Helvetica Neue"/>
                <a:cs typeface="Helvetica Neue"/>
                <a:sym typeface="Helvetica Neue"/>
              </a:rPr>
              <a:t>From the EPA:</a:t>
            </a:r>
          </a:p>
          <a:p>
            <a:pPr indent="-88900" lvl="0" marL="0" marR="0" rtl="0" algn="l">
              <a:lnSpc>
                <a:spcPct val="100000"/>
              </a:lnSpc>
              <a:spcBef>
                <a:spcPts val="0"/>
              </a:spcBef>
              <a:spcAft>
                <a:spcPts val="0"/>
              </a:spcAft>
              <a:buClr>
                <a:srgbClr val="FFFFFF"/>
              </a:buClr>
              <a:buSzPts val="1400"/>
              <a:buFont typeface="Helvetica Neue"/>
              <a:buNone/>
            </a:pPr>
            <a:r>
              <a:rPr b="1" i="1" lang="en" sz="1400" u="none" cap="none" strike="noStrike">
                <a:solidFill>
                  <a:srgbClr val="FFFFFF"/>
                </a:solidFill>
                <a:latin typeface="Helvetica Neue"/>
                <a:ea typeface="Helvetica Neue"/>
                <a:cs typeface="Helvetica Neue"/>
                <a:sym typeface="Helvetica Neue"/>
              </a:rPr>
              <a:t>“</a:t>
            </a:r>
            <a:r>
              <a:rPr b="0" i="1" lang="en" sz="1400" u="none" cap="none" strike="noStrike">
                <a:solidFill>
                  <a:srgbClr val="FFFFFF"/>
                </a:solidFill>
                <a:latin typeface="Helvetica Neue"/>
                <a:ea typeface="Helvetica Neue"/>
                <a:cs typeface="Helvetica Neue"/>
                <a:sym typeface="Helvetica Neue"/>
              </a:rPr>
              <a:t>On December 4, 1984, a cloud of extremely </a:t>
            </a:r>
            <a:r>
              <a:rPr b="0" i="1" lang="en" sz="1400" u="none" cap="none" strike="noStrike">
                <a:solidFill>
                  <a:schemeClr val="accent3"/>
                </a:solidFill>
                <a:latin typeface="Helvetica Neue"/>
                <a:ea typeface="Helvetica Neue"/>
                <a:cs typeface="Helvetica Neue"/>
                <a:sym typeface="Helvetica Neue"/>
              </a:rPr>
              <a:t>toxic methyl isocyanate gas</a:t>
            </a:r>
            <a:r>
              <a:rPr b="0" i="1" lang="en" sz="1400" u="none" cap="none" strike="noStrike">
                <a:solidFill>
                  <a:srgbClr val="FFFFFF"/>
                </a:solidFill>
                <a:latin typeface="Helvetica Neue"/>
                <a:ea typeface="Helvetica Neue"/>
                <a:cs typeface="Helvetica Neue"/>
                <a:sym typeface="Helvetica Neue"/>
              </a:rPr>
              <a:t> escaped from a Union Carbide Chemical plant in Bhopal, India. Thousands of people died that night… considered to be the worst industrial disaster in history. Thousands more died later… survivors continue to suffer with permanent disabilities. In 1985, a serious chemical release occurred at a similar plant in West Virginia.</a:t>
            </a:r>
          </a:p>
          <a:p>
            <a:pPr indent="-88900" lvl="0" marL="0" marR="0" rtl="0" algn="l">
              <a:lnSpc>
                <a:spcPct val="100000"/>
              </a:lnSpc>
              <a:spcBef>
                <a:spcPts val="0"/>
              </a:spcBef>
              <a:spcAft>
                <a:spcPts val="0"/>
              </a:spcAft>
              <a:buClr>
                <a:srgbClr val="FFFFFF"/>
              </a:buClr>
              <a:buSzPts val="1400"/>
              <a:buFont typeface="Helvetica Neue"/>
              <a:buNone/>
            </a:pPr>
            <a:r>
              <a:t/>
            </a:r>
            <a:endParaRPr b="0" i="1" sz="1400" u="none" cap="none" strike="noStrike">
              <a:solidFill>
                <a:srgbClr val="FFFFFF"/>
              </a:solidFill>
              <a:latin typeface="Helvetica Neue"/>
              <a:ea typeface="Helvetica Neue"/>
              <a:cs typeface="Helvetica Neue"/>
              <a:sym typeface="Helvetica Neue"/>
            </a:endParaRPr>
          </a:p>
          <a:p>
            <a:pPr indent="-88900" lvl="0" marL="0" marR="0" rtl="0" algn="l">
              <a:lnSpc>
                <a:spcPct val="100000"/>
              </a:lnSpc>
              <a:spcBef>
                <a:spcPts val="0"/>
              </a:spcBef>
              <a:spcAft>
                <a:spcPts val="0"/>
              </a:spcAft>
              <a:buClr>
                <a:srgbClr val="FFFFFF"/>
              </a:buClr>
              <a:buSzPts val="1400"/>
              <a:buFont typeface="Helvetica Neue"/>
              <a:buNone/>
            </a:pPr>
            <a:r>
              <a:rPr b="0" i="1" lang="en" sz="1400" u="none" cap="none" strike="noStrike">
                <a:solidFill>
                  <a:srgbClr val="FFFFFF"/>
                </a:solidFill>
                <a:latin typeface="Helvetica Neue"/>
                <a:ea typeface="Helvetica Neue"/>
                <a:cs typeface="Helvetica Neue"/>
                <a:sym typeface="Helvetica Neue"/>
              </a:rPr>
              <a:t>In 1986, Congress passed the Emergency Planning and Community Right-to-Know Act (EPCRA) to support and promote emergency planning and to provide the public with information about releases of toxic chemicals in their community. Section 313 of EPCRA established the </a:t>
            </a:r>
            <a:r>
              <a:rPr b="1" i="1" lang="en" sz="1400" u="none" cap="none" strike="noStrike">
                <a:solidFill>
                  <a:srgbClr val="FFFFFF"/>
                </a:solidFill>
                <a:latin typeface="Helvetica Neue"/>
                <a:ea typeface="Helvetica Neue"/>
                <a:cs typeface="Helvetica Neue"/>
                <a:sym typeface="Helvetica Neue"/>
              </a:rPr>
              <a:t>Toxics Release Inventory.</a:t>
            </a:r>
            <a:r>
              <a:rPr b="0" i="1" lang="en" sz="1400" u="none" cap="none" strike="noStrike">
                <a:solidFill>
                  <a:srgbClr val="FFFFFF"/>
                </a:solidFill>
                <a:latin typeface="Helvetica Neue"/>
                <a:ea typeface="Helvetica Neue"/>
                <a:cs typeface="Helvetica Neue"/>
                <a:sym typeface="Helvetica Neue"/>
              </a:rPr>
              <a:t>”</a:t>
            </a:r>
          </a:p>
        </p:txBody>
      </p:sp>
      <p:pic>
        <p:nvPicPr>
          <p:cNvPr descr="magnumphotos_raibhopal.gif" id="131" name="Shape 131"/>
          <p:cNvPicPr preferRelativeResize="0"/>
          <p:nvPr/>
        </p:nvPicPr>
        <p:blipFill rotWithShape="1">
          <a:blip r:embed="rId3">
            <a:alphaModFix/>
          </a:blip>
          <a:srcRect b="0" l="0" r="0" t="0"/>
          <a:stretch/>
        </p:blipFill>
        <p:spPr>
          <a:xfrm>
            <a:off x="28578" y="19450"/>
            <a:ext cx="4286249" cy="2056974"/>
          </a:xfrm>
          <a:prstGeom prst="rect">
            <a:avLst/>
          </a:prstGeom>
          <a:noFill/>
          <a:ln>
            <a:noFill/>
          </a:ln>
        </p:spPr>
      </p:pic>
      <p:pic>
        <p:nvPicPr>
          <p:cNvPr descr="_46829097_bhopal_466.gif" id="132" name="Shape 132"/>
          <p:cNvPicPr preferRelativeResize="0"/>
          <p:nvPr/>
        </p:nvPicPr>
        <p:blipFill rotWithShape="1">
          <a:blip r:embed="rId4">
            <a:alphaModFix/>
          </a:blip>
          <a:srcRect b="0" l="0" r="0" t="0"/>
          <a:stretch/>
        </p:blipFill>
        <p:spPr>
          <a:xfrm>
            <a:off x="5680525" y="2101250"/>
            <a:ext cx="3431100" cy="2974800"/>
          </a:xfrm>
          <a:prstGeom prst="rect">
            <a:avLst/>
          </a:prstGeom>
          <a:noFill/>
          <a:ln>
            <a:noFill/>
          </a:ln>
        </p:spPr>
      </p:pic>
      <p:sp>
        <p:nvSpPr>
          <p:cNvPr id="133" name="Shape 133"/>
          <p:cNvSpPr txBox="1"/>
          <p:nvPr/>
        </p:nvSpPr>
        <p:spPr>
          <a:xfrm>
            <a:off x="4365750" y="706950"/>
            <a:ext cx="47304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History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6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1" name="Shape 421"/>
        <p:cNvGrpSpPr/>
        <p:nvPr/>
      </p:nvGrpSpPr>
      <p:grpSpPr>
        <a:xfrm>
          <a:off x="0" y="0"/>
          <a:ext cx="0" cy="0"/>
          <a:chOff x="0" y="0"/>
          <a:chExt cx="0" cy="0"/>
        </a:xfrm>
      </p:grpSpPr>
      <p:sp>
        <p:nvSpPr>
          <p:cNvPr id="422" name="Shape 422"/>
          <p:cNvSpPr/>
          <p:nvPr/>
        </p:nvSpPr>
        <p:spPr>
          <a:xfrm>
            <a:off x="28575" y="5089475"/>
            <a:ext cx="90855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3" name="Shape 423"/>
          <p:cNvSpPr/>
          <p:nvPr/>
        </p:nvSpPr>
        <p:spPr>
          <a:xfrm>
            <a:off x="29250" y="988325"/>
            <a:ext cx="5541000" cy="4077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indent="0" lvl="0" marL="0" rtl="0">
              <a:spcBef>
                <a:spcPts val="0"/>
              </a:spcBef>
              <a:buNone/>
            </a:pPr>
            <a:r>
              <a:t/>
            </a:r>
            <a:endParaRPr b="1" sz="1100">
              <a:solidFill>
                <a:schemeClr val="lt1"/>
              </a:solidFill>
              <a:latin typeface="Helvetica Neue"/>
              <a:ea typeface="Helvetica Neue"/>
              <a:cs typeface="Helvetica Neue"/>
              <a:sym typeface="Helvetica Neue"/>
            </a:endParaRPr>
          </a:p>
        </p:txBody>
      </p:sp>
      <p:sp>
        <p:nvSpPr>
          <p:cNvPr id="424" name="Shape 424"/>
          <p:cNvSpPr/>
          <p:nvPr/>
        </p:nvSpPr>
        <p:spPr>
          <a:xfrm>
            <a:off x="292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25" name="Shape 425"/>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sp>
        <p:nvSpPr>
          <p:cNvPr id="426" name="Shape 426"/>
          <p:cNvSpPr/>
          <p:nvPr/>
        </p:nvSpPr>
        <p:spPr>
          <a:xfrm>
            <a:off x="5527650" y="988325"/>
            <a:ext cx="3587100" cy="40779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id="427" name="Shape 427"/>
          <p:cNvPicPr preferRelativeResize="0"/>
          <p:nvPr/>
        </p:nvPicPr>
        <p:blipFill>
          <a:blip r:embed="rId3">
            <a:alphaModFix/>
          </a:blip>
          <a:stretch>
            <a:fillRect/>
          </a:stretch>
        </p:blipFill>
        <p:spPr>
          <a:xfrm>
            <a:off x="108125" y="1111075"/>
            <a:ext cx="4853975" cy="3795051"/>
          </a:xfrm>
          <a:prstGeom prst="rect">
            <a:avLst/>
          </a:prstGeom>
          <a:noFill/>
          <a:ln>
            <a:noFill/>
          </a:ln>
        </p:spPr>
      </p:pic>
      <p:sp>
        <p:nvSpPr>
          <p:cNvPr id="428" name="Shape 428"/>
          <p:cNvSpPr txBox="1"/>
          <p:nvPr/>
        </p:nvSpPr>
        <p:spPr>
          <a:xfrm>
            <a:off x="5303550" y="2091900"/>
            <a:ext cx="3390300" cy="1177800"/>
          </a:xfrm>
          <a:prstGeom prst="rect">
            <a:avLst/>
          </a:prstGeom>
          <a:noFill/>
          <a:ln>
            <a:noFill/>
          </a:ln>
        </p:spPr>
        <p:txBody>
          <a:bodyPr anchorCtr="0" anchor="t" bIns="91425" lIns="91425" rIns="91425" wrap="square" tIns="91425">
            <a:noAutofit/>
          </a:bodyPr>
          <a:lstStyle/>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Toxic releases from industries within one mile radius grouped by industry sectors look as shown in the graph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Despite there being more number of chemical industries within one mile radius, the highest toxic releases are observed from Furniture industry</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2" name="Shape 432"/>
        <p:cNvGrpSpPr/>
        <p:nvPr/>
      </p:nvGrpSpPr>
      <p:grpSpPr>
        <a:xfrm>
          <a:off x="0" y="0"/>
          <a:ext cx="0" cy="0"/>
          <a:chOff x="0" y="0"/>
          <a:chExt cx="0" cy="0"/>
        </a:xfrm>
      </p:grpSpPr>
      <p:sp>
        <p:nvSpPr>
          <p:cNvPr id="433" name="Shape 433"/>
          <p:cNvSpPr/>
          <p:nvPr/>
        </p:nvSpPr>
        <p:spPr>
          <a:xfrm>
            <a:off x="28575" y="5089475"/>
            <a:ext cx="90855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34" name="Shape 434"/>
          <p:cNvSpPr/>
          <p:nvPr/>
        </p:nvSpPr>
        <p:spPr>
          <a:xfrm>
            <a:off x="29250" y="988325"/>
            <a:ext cx="5018100" cy="40779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a:p>
            <a:pPr indent="0" lvl="0" marL="0" rtl="0">
              <a:spcBef>
                <a:spcPts val="0"/>
              </a:spcBef>
              <a:buNone/>
            </a:pPr>
            <a:r>
              <a:t/>
            </a:r>
            <a:endParaRPr b="1" sz="1100">
              <a:solidFill>
                <a:schemeClr val="lt1"/>
              </a:solidFill>
              <a:latin typeface="Helvetica Neue"/>
              <a:ea typeface="Helvetica Neue"/>
              <a:cs typeface="Helvetica Neue"/>
              <a:sym typeface="Helvetica Neue"/>
            </a:endParaRPr>
          </a:p>
        </p:txBody>
      </p:sp>
      <p:sp>
        <p:nvSpPr>
          <p:cNvPr id="435" name="Shape 435"/>
          <p:cNvSpPr/>
          <p:nvPr/>
        </p:nvSpPr>
        <p:spPr>
          <a:xfrm>
            <a:off x="29242" y="22275"/>
            <a:ext cx="90855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36" name="Shape 436"/>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TRI - Zillow Observations</a:t>
            </a:r>
          </a:p>
        </p:txBody>
      </p:sp>
      <p:sp>
        <p:nvSpPr>
          <p:cNvPr id="437" name="Shape 437"/>
          <p:cNvSpPr/>
          <p:nvPr/>
        </p:nvSpPr>
        <p:spPr>
          <a:xfrm>
            <a:off x="5047450" y="988325"/>
            <a:ext cx="4067400" cy="40779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id="438" name="Shape 438"/>
          <p:cNvPicPr preferRelativeResize="0"/>
          <p:nvPr/>
        </p:nvPicPr>
        <p:blipFill>
          <a:blip r:embed="rId3">
            <a:alphaModFix/>
          </a:blip>
          <a:stretch>
            <a:fillRect/>
          </a:stretch>
        </p:blipFill>
        <p:spPr>
          <a:xfrm>
            <a:off x="138725" y="1237850"/>
            <a:ext cx="4535249" cy="3713575"/>
          </a:xfrm>
          <a:prstGeom prst="rect">
            <a:avLst/>
          </a:prstGeom>
          <a:noFill/>
          <a:ln>
            <a:noFill/>
          </a:ln>
        </p:spPr>
      </p:pic>
      <p:sp>
        <p:nvSpPr>
          <p:cNvPr id="439" name="Shape 439"/>
          <p:cNvSpPr txBox="1"/>
          <p:nvPr/>
        </p:nvSpPr>
        <p:spPr>
          <a:xfrm>
            <a:off x="4572000" y="1920800"/>
            <a:ext cx="4431300" cy="1199100"/>
          </a:xfrm>
          <a:prstGeom prst="rect">
            <a:avLst/>
          </a:prstGeom>
          <a:noFill/>
          <a:ln>
            <a:noFill/>
          </a:ln>
        </p:spPr>
        <p:txBody>
          <a:bodyPr anchorCtr="0" anchor="t" bIns="91425" lIns="91425" rIns="91425" wrap="square" tIns="91425">
            <a:noAutofit/>
          </a:bodyPr>
          <a:lstStyle/>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house prices around the Furniture industry (highest toxic releases observed) sector is the least when compared to other industry sectors.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Distance of houses from industries vs house values - Inversely proportional</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3" name="Shape 443"/>
        <p:cNvGrpSpPr/>
        <p:nvPr/>
      </p:nvGrpSpPr>
      <p:grpSpPr>
        <a:xfrm>
          <a:off x="0" y="0"/>
          <a:ext cx="0" cy="0"/>
          <a:chOff x="0" y="0"/>
          <a:chExt cx="0" cy="0"/>
        </a:xfrm>
      </p:grpSpPr>
      <p:sp>
        <p:nvSpPr>
          <p:cNvPr id="444" name="Shape 444"/>
          <p:cNvSpPr/>
          <p:nvPr/>
        </p:nvSpPr>
        <p:spPr>
          <a:xfrm>
            <a:off x="28576" y="5089475"/>
            <a:ext cx="48267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5" name="Shape 445"/>
          <p:cNvSpPr/>
          <p:nvPr/>
        </p:nvSpPr>
        <p:spPr>
          <a:xfrm>
            <a:off x="28575" y="971025"/>
            <a:ext cx="9086100" cy="41034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t/>
            </a:r>
            <a:endParaRPr b="1" sz="1100">
              <a:solidFill>
                <a:schemeClr val="lt1"/>
              </a:solidFill>
              <a:latin typeface="Helvetica Neue"/>
              <a:ea typeface="Helvetica Neue"/>
              <a:cs typeface="Helvetica Neue"/>
              <a:sym typeface="Helvetica Neue"/>
            </a:endParaRPr>
          </a:p>
          <a:p>
            <a:pPr lvl="0" rtl="0">
              <a:spcBef>
                <a:spcPts val="0"/>
              </a:spcBef>
              <a:buNone/>
            </a:pPr>
            <a:r>
              <a:t/>
            </a:r>
            <a:endParaRPr b="1" sz="1100">
              <a:solidFill>
                <a:schemeClr val="lt1"/>
              </a:solidFill>
              <a:latin typeface="Helvetica Neue"/>
              <a:ea typeface="Helvetica Neue"/>
              <a:cs typeface="Helvetica Neue"/>
              <a:sym typeface="Helvetica Neue"/>
            </a:endParaRPr>
          </a:p>
        </p:txBody>
      </p:sp>
      <p:sp>
        <p:nvSpPr>
          <p:cNvPr id="446" name="Shape 446"/>
          <p:cNvSpPr/>
          <p:nvPr/>
        </p:nvSpPr>
        <p:spPr>
          <a:xfrm>
            <a:off x="28575" y="22275"/>
            <a:ext cx="90861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47" name="Shape 447"/>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Correlation Analysis</a:t>
            </a:r>
          </a:p>
        </p:txBody>
      </p:sp>
      <p:pic>
        <p:nvPicPr>
          <p:cNvPr id="448" name="Shape 448"/>
          <p:cNvPicPr preferRelativeResize="0"/>
          <p:nvPr/>
        </p:nvPicPr>
        <p:blipFill>
          <a:blip r:embed="rId3">
            <a:alphaModFix/>
          </a:blip>
          <a:stretch>
            <a:fillRect/>
          </a:stretch>
        </p:blipFill>
        <p:spPr>
          <a:xfrm>
            <a:off x="28575" y="962875"/>
            <a:ext cx="5232300" cy="4159600"/>
          </a:xfrm>
          <a:prstGeom prst="rect">
            <a:avLst/>
          </a:prstGeom>
          <a:noFill/>
          <a:ln>
            <a:noFill/>
          </a:ln>
        </p:spPr>
      </p:pic>
      <p:sp>
        <p:nvSpPr>
          <p:cNvPr id="449" name="Shape 449"/>
          <p:cNvSpPr txBox="1"/>
          <p:nvPr/>
        </p:nvSpPr>
        <p:spPr>
          <a:xfrm>
            <a:off x="5517000" y="1525975"/>
            <a:ext cx="3318600" cy="3201300"/>
          </a:xfrm>
          <a:prstGeom prst="rect">
            <a:avLst/>
          </a:prstGeom>
          <a:noFill/>
          <a:ln>
            <a:noFill/>
          </a:ln>
        </p:spPr>
        <p:txBody>
          <a:bodyPr anchorCtr="0" anchor="t" bIns="91425" lIns="91425" rIns="91425" wrap="square" tIns="91425">
            <a:noAutofit/>
          </a:bodyPr>
          <a:lstStyle/>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Correlation measures between features of TRI and Zillow are seen.</a:t>
            </a:r>
          </a:p>
          <a:p>
            <a:pPr lvl="0">
              <a:spcBef>
                <a:spcPts val="0"/>
              </a:spcBef>
              <a:buClr>
                <a:schemeClr val="dk1"/>
              </a:buClr>
              <a:buSzPts val="1100"/>
              <a:buFont typeface="Arial"/>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ON_SITE_RELEASE_TOTAL and OFF_SITE_RELEASE_TOTAL have a relatively high measure of correlation with TOTAL_RELEASES</a:t>
            </a:r>
          </a:p>
          <a:p>
            <a:pPr lvl="0">
              <a:spcBef>
                <a:spcPts val="0"/>
              </a:spcBef>
              <a:buClr>
                <a:schemeClr val="dk1"/>
              </a:buClr>
              <a:buSzPts val="1100"/>
              <a:buFont typeface="Arial"/>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DIST_FROM_CENTROID has a correlation with MEAN prices across centroid. </a:t>
            </a:r>
          </a:p>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3" name="Shape 453"/>
        <p:cNvGrpSpPr/>
        <p:nvPr/>
      </p:nvGrpSpPr>
      <p:grpSpPr>
        <a:xfrm>
          <a:off x="0" y="0"/>
          <a:ext cx="0" cy="0"/>
          <a:chOff x="0" y="0"/>
          <a:chExt cx="0" cy="0"/>
        </a:xfrm>
      </p:grpSpPr>
      <p:sp>
        <p:nvSpPr>
          <p:cNvPr id="454" name="Shape 454"/>
          <p:cNvSpPr/>
          <p:nvPr/>
        </p:nvSpPr>
        <p:spPr>
          <a:xfrm>
            <a:off x="28575" y="5089475"/>
            <a:ext cx="90861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55" name="Shape 455"/>
          <p:cNvSpPr/>
          <p:nvPr/>
        </p:nvSpPr>
        <p:spPr>
          <a:xfrm>
            <a:off x="28950" y="971025"/>
            <a:ext cx="9086100" cy="4103400"/>
          </a:xfrm>
          <a:prstGeom prst="rect">
            <a:avLst/>
          </a:prstGeom>
          <a:solidFill>
            <a:srgbClr val="000000"/>
          </a:solidFill>
          <a:ln>
            <a:noFill/>
          </a:ln>
        </p:spPr>
        <p:txBody>
          <a:bodyPr anchorCtr="0" anchor="ctr" bIns="32750" lIns="32750" rIns="32750" wrap="square" tIns="32750">
            <a:noAutofit/>
          </a:bodyPr>
          <a:lstStyle/>
          <a:p>
            <a:pPr lvl="0" rtl="0">
              <a:spcBef>
                <a:spcPts val="0"/>
              </a:spcBef>
              <a:buNone/>
            </a:pPr>
            <a:r>
              <a:rPr b="1" lang="en" sz="1800">
                <a:solidFill>
                  <a:schemeClr val="lt1"/>
                </a:solidFill>
                <a:latin typeface="Helvetica Neue"/>
                <a:ea typeface="Helvetica Neue"/>
                <a:cs typeface="Helvetica Neue"/>
                <a:sym typeface="Helvetica Neue"/>
              </a:rPr>
              <a:t> </a:t>
            </a:r>
          </a:p>
          <a:p>
            <a:pPr lvl="0" rtl="0">
              <a:spcBef>
                <a:spcPts val="0"/>
              </a:spcBef>
              <a:buNone/>
            </a:pPr>
            <a:r>
              <a:t/>
            </a:r>
            <a:endParaRPr b="1" sz="1800">
              <a:solidFill>
                <a:schemeClr val="lt1"/>
              </a:solidFill>
              <a:latin typeface="Helvetica Neue"/>
              <a:ea typeface="Helvetica Neue"/>
              <a:cs typeface="Helvetica Neue"/>
              <a:sym typeface="Helvetica Neue"/>
            </a:endParaRPr>
          </a:p>
        </p:txBody>
      </p:sp>
      <p:sp>
        <p:nvSpPr>
          <p:cNvPr id="456" name="Shape 456"/>
          <p:cNvSpPr/>
          <p:nvPr/>
        </p:nvSpPr>
        <p:spPr>
          <a:xfrm>
            <a:off x="28950" y="22275"/>
            <a:ext cx="9086100" cy="917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457" name="Shape 457"/>
          <p:cNvSpPr txBox="1"/>
          <p:nvPr/>
        </p:nvSpPr>
        <p:spPr>
          <a:xfrm>
            <a:off x="2223151" y="264675"/>
            <a:ext cx="4697700" cy="432600"/>
          </a:xfrm>
          <a:prstGeom prst="rect">
            <a:avLst/>
          </a:prstGeom>
          <a:noFill/>
          <a:ln>
            <a:noFill/>
          </a:ln>
        </p:spPr>
        <p:txBody>
          <a:bodyPr anchorCtr="0" anchor="ctr" bIns="32750" lIns="32750" rIns="32750" wrap="square" tIns="32750">
            <a:noAutofit/>
          </a:bodyPr>
          <a:lstStyle/>
          <a:p>
            <a:pPr indent="-196850" lvl="0" marL="0" marR="0" rtl="0" algn="ctr">
              <a:lnSpc>
                <a:spcPct val="100000"/>
              </a:lnSpc>
              <a:spcBef>
                <a:spcPts val="0"/>
              </a:spcBef>
              <a:spcAft>
                <a:spcPts val="0"/>
              </a:spcAft>
              <a:buClr>
                <a:srgbClr val="FFFFFF"/>
              </a:buClr>
              <a:buSzPts val="3100"/>
              <a:buFont typeface="Helvetica Neue"/>
              <a:buNone/>
            </a:pPr>
            <a:r>
              <a:rPr b="1" lang="en" sz="2700">
                <a:solidFill>
                  <a:srgbClr val="FFFFFF"/>
                </a:solidFill>
                <a:latin typeface="Helvetica Neue"/>
                <a:ea typeface="Helvetica Neue"/>
                <a:cs typeface="Helvetica Neue"/>
                <a:sym typeface="Helvetica Neue"/>
              </a:rPr>
              <a:t>Linear Regression Analysis </a:t>
            </a:r>
          </a:p>
        </p:txBody>
      </p:sp>
      <p:sp>
        <p:nvSpPr>
          <p:cNvPr id="458" name="Shape 458"/>
          <p:cNvSpPr txBox="1"/>
          <p:nvPr/>
        </p:nvSpPr>
        <p:spPr>
          <a:xfrm>
            <a:off x="4780675" y="1013750"/>
            <a:ext cx="3948300" cy="3873600"/>
          </a:xfrm>
          <a:prstGeom prst="rect">
            <a:avLst/>
          </a:prstGeom>
          <a:noFill/>
          <a:ln>
            <a:noFill/>
          </a:ln>
        </p:spPr>
        <p:txBody>
          <a:bodyPr anchorCtr="0" anchor="t" bIns="91425" lIns="91425" rIns="91425" wrap="square" tIns="91425">
            <a:noAutofit/>
          </a:bodyPr>
          <a:lstStyle/>
          <a:p>
            <a:pPr lvl="0">
              <a:spcBef>
                <a:spcPts val="0"/>
              </a:spcBef>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lvl="0">
              <a:spcBef>
                <a:spcPts val="0"/>
              </a:spcBef>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Null Hypothesis - There is no relationship between the proximity of houses from industries to the house prices</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p-value was found extremely low value which is less than 0.05. Null hypothesis is rejected.</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As shown in the plot, the data TRI - Zillow, for features - Distance of houses from centroid and mean of house prices for each year are plotted </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 R-square value is very low, in this case 0.20</a:t>
            </a:r>
          </a:p>
          <a:p>
            <a:pPr lvl="0" rtl="0">
              <a:spcBef>
                <a:spcPts val="0"/>
              </a:spcBef>
              <a:buNone/>
            </a:pPr>
            <a:r>
              <a:t/>
            </a:r>
            <a:endParaRPr b="1" sz="1100">
              <a:solidFill>
                <a:schemeClr val="lt1"/>
              </a:solidFill>
              <a:latin typeface="Helvetica Neue"/>
              <a:ea typeface="Helvetica Neue"/>
              <a:cs typeface="Helvetica Neue"/>
              <a:sym typeface="Helvetica Neue"/>
            </a:endParaRPr>
          </a:p>
          <a:p>
            <a:pPr indent="-146050" lvl="0" marL="215900" rtl="0">
              <a:spcBef>
                <a:spcPts val="0"/>
              </a:spcBef>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There seems to be a positive correlation between the two features.</a:t>
            </a:r>
          </a:p>
        </p:txBody>
      </p:sp>
      <p:pic>
        <p:nvPicPr>
          <p:cNvPr id="459" name="Shape 459"/>
          <p:cNvPicPr preferRelativeResize="0"/>
          <p:nvPr/>
        </p:nvPicPr>
        <p:blipFill>
          <a:blip r:embed="rId3">
            <a:alphaModFix/>
          </a:blip>
          <a:stretch>
            <a:fillRect/>
          </a:stretch>
        </p:blipFill>
        <p:spPr>
          <a:xfrm>
            <a:off x="139875" y="1168487"/>
            <a:ext cx="4692675" cy="3718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nvSpPr>
        <p:spPr>
          <a:xfrm>
            <a:off x="3286200" y="1760775"/>
            <a:ext cx="2571600" cy="1237800"/>
          </a:xfrm>
          <a:prstGeom prst="rect">
            <a:avLst/>
          </a:prstGeom>
          <a:noFill/>
          <a:ln>
            <a:noFill/>
          </a:ln>
        </p:spPr>
        <p:txBody>
          <a:bodyPr anchorCtr="0" anchor="t" bIns="91425" lIns="91425" rIns="91425" wrap="square" tIns="91425">
            <a:noAutofit/>
          </a:bodyPr>
          <a:lstStyle/>
          <a:p>
            <a:pPr lvl="0">
              <a:spcBef>
                <a:spcPts val="0"/>
              </a:spcBef>
              <a:buClr>
                <a:schemeClr val="dk1"/>
              </a:buClr>
              <a:buSzPts val="1100"/>
              <a:buFont typeface="Arial"/>
              <a:buNone/>
            </a:pPr>
            <a:r>
              <a:rPr b="1" lang="en" sz="3000">
                <a:solidFill>
                  <a:schemeClr val="lt1"/>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sp>
        <p:nvSpPr>
          <p:cNvPr id="138" name="Shape 138"/>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triindustrymap.jpg" id="139" name="Shape 139"/>
          <p:cNvPicPr preferRelativeResize="0"/>
          <p:nvPr/>
        </p:nvPicPr>
        <p:blipFill rotWithShape="1">
          <a:blip r:embed="rId3">
            <a:alphaModFix/>
          </a:blip>
          <a:srcRect b="0" l="0" r="0" t="0"/>
          <a:stretch/>
        </p:blipFill>
        <p:spPr>
          <a:xfrm>
            <a:off x="5684250" y="2099450"/>
            <a:ext cx="3430625" cy="2974800"/>
          </a:xfrm>
          <a:prstGeom prst="rect">
            <a:avLst/>
          </a:prstGeom>
          <a:noFill/>
          <a:ln>
            <a:noFill/>
          </a:ln>
        </p:spPr>
      </p:pic>
      <p:sp>
        <p:nvSpPr>
          <p:cNvPr id="140" name="Shape 140"/>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1" name="Shape 141"/>
          <p:cNvSpPr/>
          <p:nvPr/>
        </p:nvSpPr>
        <p:spPr>
          <a:xfrm>
            <a:off x="28572" y="5089475"/>
            <a:ext cx="90675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2" name="Shape 142"/>
          <p:cNvSpPr/>
          <p:nvPr/>
        </p:nvSpPr>
        <p:spPr>
          <a:xfrm>
            <a:off x="31954" y="2099458"/>
            <a:ext cx="5628900" cy="29748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3" name="Shape 143"/>
          <p:cNvSpPr/>
          <p:nvPr/>
        </p:nvSpPr>
        <p:spPr>
          <a:xfrm>
            <a:off x="4344625" y="18725"/>
            <a:ext cx="47727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44" name="Shape 144"/>
          <p:cNvSpPr txBox="1"/>
          <p:nvPr/>
        </p:nvSpPr>
        <p:spPr>
          <a:xfrm>
            <a:off x="194297" y="2309899"/>
            <a:ext cx="5303198" cy="2379565"/>
          </a:xfrm>
          <a:prstGeom prst="rect">
            <a:avLst/>
          </a:prstGeom>
          <a:noFill/>
          <a:ln>
            <a:noFill/>
          </a:ln>
        </p:spPr>
        <p:txBody>
          <a:bodyPr anchorCtr="0" anchor="ctr" bIns="32750" lIns="32750" rIns="32750" wrap="square" tIns="32750">
            <a:noAutofit/>
          </a:bodyPr>
          <a:lstStyle/>
          <a:p>
            <a:pPr indent="-254000" lvl="0" marL="2540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The EPA provides data sets containing TRI data for the years 1987 through 2016.</a:t>
            </a:r>
            <a:br>
              <a:rPr b="1" i="0"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Facilities across many different industrial sectors must submit annual reports of chemicals released to the environment and/or managed through recycling, energy recovery, and treatment. </a:t>
            </a:r>
            <a:br>
              <a:rPr b="1" i="0" lang="en" sz="1500" u="none" cap="none" strike="noStrike">
                <a:solidFill>
                  <a:srgbClr val="FFFFFF"/>
                </a:solidFill>
                <a:latin typeface="Helvetica Neue"/>
                <a:ea typeface="Helvetica Neue"/>
                <a:cs typeface="Helvetica Neue"/>
                <a:sym typeface="Helvetica Neue"/>
              </a:rPr>
            </a:br>
          </a:p>
          <a:p>
            <a:pPr indent="-254000" lvl="0" marL="2540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In this context, “release” of a chemical means that it is emitted to the air or water, or placed in some type of land disposal.</a:t>
            </a:r>
          </a:p>
        </p:txBody>
      </p:sp>
      <p:pic>
        <p:nvPicPr>
          <p:cNvPr descr="neighboor_near_plant.jpg" id="145" name="Shape 145"/>
          <p:cNvPicPr preferRelativeResize="0"/>
          <p:nvPr/>
        </p:nvPicPr>
        <p:blipFill rotWithShape="1">
          <a:blip r:embed="rId4">
            <a:alphaModFix/>
          </a:blip>
          <a:srcRect b="0" l="0" r="0" t="0"/>
          <a:stretch/>
        </p:blipFill>
        <p:spPr>
          <a:xfrm>
            <a:off x="24382" y="16931"/>
            <a:ext cx="4293976" cy="2061310"/>
          </a:xfrm>
          <a:prstGeom prst="rect">
            <a:avLst/>
          </a:prstGeom>
          <a:noFill/>
          <a:ln>
            <a:noFill/>
          </a:ln>
        </p:spPr>
      </p:pic>
      <p:sp>
        <p:nvSpPr>
          <p:cNvPr id="146" name="Shape 146"/>
          <p:cNvSpPr txBox="1"/>
          <p:nvPr/>
        </p:nvSpPr>
        <p:spPr>
          <a:xfrm>
            <a:off x="4365787" y="706950"/>
            <a:ext cx="47304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0" name="Shape 150"/>
        <p:cNvGrpSpPr/>
        <p:nvPr/>
      </p:nvGrpSpPr>
      <p:grpSpPr>
        <a:xfrm>
          <a:off x="0" y="0"/>
          <a:ext cx="0" cy="0"/>
          <a:chOff x="0" y="0"/>
          <a:chExt cx="0" cy="0"/>
        </a:xfrm>
      </p:grpSpPr>
      <p:sp>
        <p:nvSpPr>
          <p:cNvPr id="151" name="Shape 151"/>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2" name="Shape 152"/>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3" name="Shape 153"/>
          <p:cNvSpPr/>
          <p:nvPr/>
        </p:nvSpPr>
        <p:spPr>
          <a:xfrm>
            <a:off x="28575" y="5089475"/>
            <a:ext cx="90873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4" name="Shape 154"/>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5" name="Shape 155"/>
          <p:cNvSpPr/>
          <p:nvPr/>
        </p:nvSpPr>
        <p:spPr>
          <a:xfrm>
            <a:off x="4344600" y="22275"/>
            <a:ext cx="4772700" cy="2065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56" name="Shape 156"/>
          <p:cNvSpPr txBox="1"/>
          <p:nvPr/>
        </p:nvSpPr>
        <p:spPr>
          <a:xfrm>
            <a:off x="194297" y="2146160"/>
            <a:ext cx="5459626" cy="2881382"/>
          </a:xfrm>
          <a:prstGeom prst="rect">
            <a:avLst/>
          </a:prstGeom>
          <a:noFill/>
          <a:ln>
            <a:noFill/>
          </a:ln>
        </p:spPr>
        <p:txBody>
          <a:bodyPr anchorCtr="0" anchor="ctr" bIns="32750" lIns="32750" rIns="32750" wrap="square" tIns="32750">
            <a:noAutofit/>
          </a:bodyPr>
          <a:lstStyle/>
          <a:p>
            <a:pPr indent="-292100" lvl="0" marL="304800" marR="0" rtl="0" algn="l">
              <a:lnSpc>
                <a:spcPct val="120000"/>
              </a:lnSpc>
              <a:spcBef>
                <a:spcPts val="0"/>
              </a:spcBef>
              <a:spcAft>
                <a:spcPts val="0"/>
              </a:spcAft>
              <a:buClr>
                <a:srgbClr val="FFFFFF"/>
              </a:buClr>
              <a:buSzPts val="1200"/>
              <a:buFont typeface="Helvetica Neue"/>
              <a:buAutoNum type="arabicParenBoth"/>
            </a:pPr>
            <a:r>
              <a:rPr b="1" i="0" lang="en" sz="1200" u="none" cap="none" strike="noStrike">
                <a:solidFill>
                  <a:srgbClr val="FFFFFF"/>
                </a:solidFill>
                <a:latin typeface="Helvetica Neue"/>
                <a:ea typeface="Helvetica Neue"/>
                <a:cs typeface="Helvetica Neue"/>
                <a:sym typeface="Helvetica Neue"/>
              </a:rPr>
              <a:t>Facility Information</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Facility Name</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Address</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Latitude &amp; Longitude Coordinates</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SIC codes (4-digit industrial classification)</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NAICS codes (6-digit industrial classification)</a:t>
            </a:r>
          </a:p>
          <a:p>
            <a:pPr indent="-165100" lvl="1" marL="495300" marR="0" rtl="0" algn="l">
              <a:lnSpc>
                <a:spcPct val="12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Industry Sector Codes</a:t>
            </a:r>
          </a:p>
          <a:p>
            <a:pPr indent="-88900" lvl="0" marL="0" marR="0" rtl="0" algn="l">
              <a:lnSpc>
                <a:spcPct val="120000"/>
              </a:lnSpc>
              <a:spcBef>
                <a:spcPts val="0"/>
              </a:spcBef>
              <a:spcAft>
                <a:spcPts val="0"/>
              </a:spcAft>
              <a:buClr>
                <a:srgbClr val="FFFFFF"/>
              </a:buClr>
              <a:buSzPts val="1400"/>
              <a:buFont typeface="Helvetica Neue"/>
              <a:buNone/>
            </a:pPr>
            <a:r>
              <a:rPr b="1" i="0" lang="en" sz="1200" u="none" cap="none" strike="noStrike">
                <a:solidFill>
                  <a:srgbClr val="FFFFFF"/>
                </a:solidFill>
                <a:latin typeface="Helvetica Neue"/>
                <a:ea typeface="Helvetica Neue"/>
                <a:cs typeface="Helvetica Neue"/>
                <a:sym typeface="Helvetica Neue"/>
              </a:rPr>
              <a:t>(2)  Chemical Identification and Classification Information</a:t>
            </a:r>
          </a:p>
          <a:p>
            <a:pPr indent="-88900" lvl="0" marL="0" marR="0" rtl="0" algn="l">
              <a:lnSpc>
                <a:spcPct val="120000"/>
              </a:lnSpc>
              <a:spcBef>
                <a:spcPts val="0"/>
              </a:spcBef>
              <a:spcAft>
                <a:spcPts val="0"/>
              </a:spcAft>
              <a:buClr>
                <a:srgbClr val="FFFFFF"/>
              </a:buClr>
              <a:buSzPts val="1400"/>
              <a:buFont typeface="Helvetica Neue"/>
              <a:buNone/>
            </a:pPr>
            <a:r>
              <a:rPr b="1" i="0" lang="en" sz="1200" u="none" cap="none" strike="noStrike">
                <a:solidFill>
                  <a:srgbClr val="FFFFFF"/>
                </a:solidFill>
                <a:latin typeface="Helvetica Neue"/>
                <a:ea typeface="Helvetica Neue"/>
                <a:cs typeface="Helvetica Neue"/>
                <a:sym typeface="Helvetica Neue"/>
              </a:rPr>
              <a:t>(3)  On-site Release Quantities</a:t>
            </a:r>
          </a:p>
          <a:p>
            <a:pPr indent="-88900" lvl="0" marL="0" marR="0" rtl="0" algn="l">
              <a:lnSpc>
                <a:spcPct val="120000"/>
              </a:lnSpc>
              <a:spcBef>
                <a:spcPts val="0"/>
              </a:spcBef>
              <a:spcAft>
                <a:spcPts val="0"/>
              </a:spcAft>
              <a:buClr>
                <a:srgbClr val="FFFFFF"/>
              </a:buClr>
              <a:buSzPts val="1400"/>
              <a:buFont typeface="Helvetica Neue"/>
              <a:buNone/>
            </a:pPr>
            <a:r>
              <a:rPr b="1" i="0" lang="en" sz="1200" u="none" cap="none" strike="noStrike">
                <a:solidFill>
                  <a:srgbClr val="FFFFFF"/>
                </a:solidFill>
                <a:latin typeface="Helvetica Neue"/>
                <a:ea typeface="Helvetica Neue"/>
                <a:cs typeface="Helvetica Neue"/>
                <a:sym typeface="Helvetica Neue"/>
              </a:rPr>
              <a:t>(4)  Publicly Owned Treatment Works (POTW) Transfer  Quantities</a:t>
            </a:r>
          </a:p>
          <a:p>
            <a:pPr indent="-88900" lvl="0" marL="0" marR="0" rtl="0" algn="l">
              <a:lnSpc>
                <a:spcPct val="120000"/>
              </a:lnSpc>
              <a:spcBef>
                <a:spcPts val="0"/>
              </a:spcBef>
              <a:spcAft>
                <a:spcPts val="0"/>
              </a:spcAft>
              <a:buClr>
                <a:srgbClr val="FFFFFF"/>
              </a:buClr>
              <a:buSzPts val="1400"/>
              <a:buFont typeface="Helvetica Neue"/>
              <a:buNone/>
            </a:pPr>
            <a:r>
              <a:rPr b="1" i="0" lang="en" sz="1200" u="none" cap="none" strike="noStrike">
                <a:solidFill>
                  <a:srgbClr val="FFFFFF"/>
                </a:solidFill>
                <a:latin typeface="Helvetica Neue"/>
                <a:ea typeface="Helvetica Neue"/>
                <a:cs typeface="Helvetica Neue"/>
                <a:sym typeface="Helvetica Neue"/>
              </a:rPr>
              <a:t>(5)  Off-Site Transfer Quantities for Release/Disposal and Further Waste Management</a:t>
            </a:r>
          </a:p>
          <a:p>
            <a:pPr indent="-88900" lvl="0" marL="0" marR="0" rtl="0" algn="l">
              <a:lnSpc>
                <a:spcPct val="120000"/>
              </a:lnSpc>
              <a:spcBef>
                <a:spcPts val="0"/>
              </a:spcBef>
              <a:spcAft>
                <a:spcPts val="0"/>
              </a:spcAft>
              <a:buClr>
                <a:srgbClr val="FFFFFF"/>
              </a:buClr>
              <a:buSzPts val="1400"/>
              <a:buFont typeface="Helvetica Neue"/>
              <a:buNone/>
            </a:pPr>
            <a:r>
              <a:rPr b="1" i="0" lang="en" sz="1200" u="none" cap="none" strike="noStrike">
                <a:solidFill>
                  <a:srgbClr val="FFFFFF"/>
                </a:solidFill>
                <a:latin typeface="Helvetica Neue"/>
                <a:ea typeface="Helvetica Neue"/>
                <a:cs typeface="Helvetica Neue"/>
                <a:sym typeface="Helvetica Neue"/>
              </a:rPr>
              <a:t>(6)  Summary Pollution Prevention Quantities</a:t>
            </a:r>
          </a:p>
        </p:txBody>
      </p:sp>
      <p:sp>
        <p:nvSpPr>
          <p:cNvPr id="157" name="Shape 157"/>
          <p:cNvSpPr txBox="1"/>
          <p:nvPr/>
        </p:nvSpPr>
        <p:spPr>
          <a:xfrm>
            <a:off x="4365762" y="701812"/>
            <a:ext cx="47304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Toxics Release Inventory</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pic>
        <p:nvPicPr>
          <p:cNvPr descr="trimockup.jpg" id="158" name="Shape 158"/>
          <p:cNvPicPr preferRelativeResize="0"/>
          <p:nvPr/>
        </p:nvPicPr>
        <p:blipFill rotWithShape="1">
          <a:blip r:embed="rId3">
            <a:alphaModFix/>
          </a:blip>
          <a:srcRect b="0" l="0" r="0" t="0"/>
          <a:stretch/>
        </p:blipFill>
        <p:spPr>
          <a:xfrm>
            <a:off x="23725" y="16750"/>
            <a:ext cx="4286250" cy="2066100"/>
          </a:xfrm>
          <a:prstGeom prst="rect">
            <a:avLst/>
          </a:prstGeom>
          <a:noFill/>
          <a:ln>
            <a:noFill/>
          </a:ln>
        </p:spPr>
      </p:pic>
      <p:pic>
        <p:nvPicPr>
          <p:cNvPr descr="composite_data.gif" id="159" name="Shape 159"/>
          <p:cNvPicPr preferRelativeResize="0"/>
          <p:nvPr/>
        </p:nvPicPr>
        <p:blipFill rotWithShape="1">
          <a:blip r:embed="rId4">
            <a:alphaModFix/>
          </a:blip>
          <a:srcRect b="0" l="0" r="0" t="0"/>
          <a:stretch/>
        </p:blipFill>
        <p:spPr>
          <a:xfrm>
            <a:off x="5683125" y="2101122"/>
            <a:ext cx="3432800" cy="297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3" name="Shape 163"/>
        <p:cNvGrpSpPr/>
        <p:nvPr/>
      </p:nvGrpSpPr>
      <p:grpSpPr>
        <a:xfrm>
          <a:off x="0" y="0"/>
          <a:ext cx="0" cy="0"/>
          <a:chOff x="0" y="0"/>
          <a:chExt cx="0" cy="0"/>
        </a:xfrm>
      </p:grpSpPr>
      <p:sp>
        <p:nvSpPr>
          <p:cNvPr id="164" name="Shape 164"/>
          <p:cNvSpPr/>
          <p:nvPr/>
        </p:nvSpPr>
        <p:spPr>
          <a:xfrm>
            <a:off x="5660975" y="2127450"/>
            <a:ext cx="3438000" cy="29484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5" name="Shape 165"/>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6" name="Shape 166"/>
          <p:cNvSpPr/>
          <p:nvPr/>
        </p:nvSpPr>
        <p:spPr>
          <a:xfrm>
            <a:off x="28575" y="5089475"/>
            <a:ext cx="90879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7" name="Shape 167"/>
          <p:cNvSpPr/>
          <p:nvPr/>
        </p:nvSpPr>
        <p:spPr>
          <a:xfrm>
            <a:off x="31950" y="2125850"/>
            <a:ext cx="5594700" cy="29484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8" name="Shape 168"/>
          <p:cNvSpPr/>
          <p:nvPr/>
        </p:nvSpPr>
        <p:spPr>
          <a:xfrm>
            <a:off x="4348675" y="22275"/>
            <a:ext cx="47502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69" name="Shape 169"/>
          <p:cNvSpPr txBox="1"/>
          <p:nvPr/>
        </p:nvSpPr>
        <p:spPr>
          <a:xfrm>
            <a:off x="4391705" y="709712"/>
            <a:ext cx="46785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Background</a:t>
            </a:r>
          </a:p>
        </p:txBody>
      </p:sp>
      <p:pic>
        <p:nvPicPr>
          <p:cNvPr descr="row_houses.jpg" id="170" name="Shape 170"/>
          <p:cNvPicPr preferRelativeResize="0"/>
          <p:nvPr/>
        </p:nvPicPr>
        <p:blipFill rotWithShape="1">
          <a:blip r:embed="rId3">
            <a:alphaModFix/>
          </a:blip>
          <a:srcRect b="0" l="0" r="0" t="0"/>
          <a:stretch/>
        </p:blipFill>
        <p:spPr>
          <a:xfrm>
            <a:off x="27500" y="16875"/>
            <a:ext cx="4286100" cy="2065350"/>
          </a:xfrm>
          <a:prstGeom prst="rect">
            <a:avLst/>
          </a:prstGeom>
          <a:noFill/>
          <a:ln>
            <a:noFill/>
          </a:ln>
        </p:spPr>
      </p:pic>
      <p:pic>
        <p:nvPicPr>
          <p:cNvPr descr="zillowlogo.png" id="171" name="Shape 171"/>
          <p:cNvPicPr preferRelativeResize="0"/>
          <p:nvPr/>
        </p:nvPicPr>
        <p:blipFill rotWithShape="1">
          <a:blip r:embed="rId4">
            <a:alphaModFix/>
          </a:blip>
          <a:srcRect b="0" l="0" r="0" t="0"/>
          <a:stretch/>
        </p:blipFill>
        <p:spPr>
          <a:xfrm>
            <a:off x="5680550" y="2620625"/>
            <a:ext cx="3437925" cy="1932450"/>
          </a:xfrm>
          <a:prstGeom prst="rect">
            <a:avLst/>
          </a:prstGeom>
          <a:noFill/>
          <a:ln>
            <a:noFill/>
          </a:ln>
          <a:effectLst>
            <a:outerShdw blurRad="190500" rotWithShape="0" dir="5400000" dist="12700">
              <a:srgbClr val="000000">
                <a:alpha val="74901"/>
              </a:srgbClr>
            </a:outerShdw>
          </a:effectLst>
        </p:spPr>
      </p:pic>
      <p:sp>
        <p:nvSpPr>
          <p:cNvPr id="172" name="Shape 172"/>
          <p:cNvSpPr txBox="1"/>
          <p:nvPr/>
        </p:nvSpPr>
        <p:spPr>
          <a:xfrm>
            <a:off x="194297" y="2299959"/>
            <a:ext cx="5303198" cy="2573786"/>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Zillow is an online real estate database company, founded in 2006.</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They provide many real estate related services, including real estate loan quotes, neighborhood boundary mapping, and home value estimates.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Their home value estimates, called </a:t>
            </a:r>
            <a:r>
              <a:rPr b="1" i="1" lang="en" sz="1500" u="none" cap="none" strike="noStrike">
                <a:solidFill>
                  <a:srgbClr val="FFFFFF"/>
                </a:solidFill>
                <a:latin typeface="Helvetica Neue"/>
                <a:ea typeface="Helvetica Neue"/>
                <a:cs typeface="Helvetica Neue"/>
                <a:sym typeface="Helvetica Neue"/>
              </a:rPr>
              <a:t>Zestimates</a:t>
            </a:r>
            <a:r>
              <a:rPr b="1" i="0" lang="en" sz="1500" u="none" cap="none" strike="noStrike">
                <a:solidFill>
                  <a:srgbClr val="FFFFFF"/>
                </a:solidFill>
                <a:latin typeface="Helvetica Neue"/>
                <a:ea typeface="Helvetica Neue"/>
                <a:cs typeface="Helvetica Neue"/>
                <a:sym typeface="Helvetica Neue"/>
              </a:rPr>
              <a:t>, are based on a proprietary algorithm, and serve as the basis of the Zillow data set that we are leveraging for this project.</a:t>
            </a:r>
          </a:p>
          <a:p>
            <a:pPr indent="-215900" lvl="0" marL="215900" marR="0" rtl="0" algn="l">
              <a:lnSpc>
                <a:spcPct val="100000"/>
              </a:lnSpc>
              <a:spcBef>
                <a:spcPts val="0"/>
              </a:spcBef>
              <a:spcAft>
                <a:spcPts val="0"/>
              </a:spcAft>
              <a:buClr>
                <a:srgbClr val="FFFFFF"/>
              </a:buClr>
              <a:buSzPts val="2200"/>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sp>
        <p:nvSpPr>
          <p:cNvPr id="177" name="Shape 177"/>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78" name="Shape 178"/>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79" name="Shape 179"/>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0" name="Shape 180"/>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1" name="Shape 181"/>
          <p:cNvSpPr/>
          <p:nvPr/>
        </p:nvSpPr>
        <p:spPr>
          <a:xfrm>
            <a:off x="4339745" y="955019"/>
            <a:ext cx="1322195" cy="1129220"/>
          </a:xfrm>
          <a:prstGeom prst="rect">
            <a:avLst/>
          </a:prstGeom>
          <a:solidFill>
            <a:srgbClr val="6C6C6C"/>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2" name="Shape 182"/>
          <p:cNvSpPr/>
          <p:nvPr/>
        </p:nvSpPr>
        <p:spPr>
          <a:xfrm>
            <a:off x="4344600" y="22275"/>
            <a:ext cx="47727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3" name="Shape 183"/>
          <p:cNvSpPr txBox="1"/>
          <p:nvPr/>
        </p:nvSpPr>
        <p:spPr>
          <a:xfrm>
            <a:off x="4391705" y="702150"/>
            <a:ext cx="46785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184" name="Shape 184"/>
          <p:cNvSpPr txBox="1"/>
          <p:nvPr/>
        </p:nvSpPr>
        <p:spPr>
          <a:xfrm>
            <a:off x="194297" y="2299959"/>
            <a:ext cx="5303198" cy="2573786"/>
          </a:xfrm>
          <a:prstGeom prst="rect">
            <a:avLst/>
          </a:prstGeom>
          <a:noFill/>
          <a:ln>
            <a:noFill/>
          </a:ln>
        </p:spPr>
        <p:txBody>
          <a:bodyPr anchorCtr="0" anchor="ctr" bIns="32750" lIns="32750" rIns="32750" wrap="square" tIns="32750">
            <a:noAutofit/>
          </a:bodyPr>
          <a:lstStyle/>
          <a:p>
            <a:pPr indent="-165100" lvl="0" marL="215900" marR="0" rtl="0" algn="l">
              <a:lnSpc>
                <a:spcPct val="100000"/>
              </a:lnSpc>
              <a:spcBef>
                <a:spcPts val="0"/>
              </a:spcBef>
              <a:spcAft>
                <a:spcPts val="0"/>
              </a:spcAft>
              <a:buClr>
                <a:srgbClr val="FFFFFF"/>
              </a:buClr>
              <a:buSzPts val="1400"/>
              <a:buFont typeface="Helvetica Neue"/>
              <a:buChar char="•"/>
            </a:pPr>
            <a:r>
              <a:rPr b="1" i="0" lang="en" u="none" cap="none" strike="noStrike">
                <a:solidFill>
                  <a:srgbClr val="FFFFFF"/>
                </a:solidFill>
                <a:latin typeface="Helvetica Neue"/>
                <a:ea typeface="Helvetica Neue"/>
                <a:cs typeface="Helvetica Neue"/>
                <a:sym typeface="Helvetica Neue"/>
              </a:rPr>
              <a:t>Zillow Home Value Index (ZHVI) is a collection of Zestimates, split into 12 market segments.</a:t>
            </a:r>
            <a:br>
              <a:rPr b="1" i="0" lang="en" u="none" cap="none" strike="noStrike">
                <a:solidFill>
                  <a:srgbClr val="FFFFFF"/>
                </a:solidFill>
                <a:latin typeface="Helvetica Neue"/>
                <a:ea typeface="Helvetica Neue"/>
                <a:cs typeface="Helvetica Neue"/>
                <a:sym typeface="Helvetica Neue"/>
              </a:rPr>
            </a:b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All Homes</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Single Family</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Condo</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0 or “missing” Bedrooms</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1/2/3/4/5+ Bedrooms</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Top Tier (among homes in same metro area)</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Middle Tier</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Bottom Tier</a:t>
            </a:r>
          </a:p>
          <a:p>
            <a:pPr indent="-215900" lvl="0" marL="215900" marR="0" rtl="0" algn="l">
              <a:lnSpc>
                <a:spcPct val="100000"/>
              </a:lnSpc>
              <a:spcBef>
                <a:spcPts val="0"/>
              </a:spcBef>
              <a:spcAft>
                <a:spcPts val="0"/>
              </a:spcAft>
              <a:buClr>
                <a:srgbClr val="FFFFFF"/>
              </a:buClr>
              <a:buSzPts val="2200"/>
              <a:buFont typeface="Helvetica Neue"/>
              <a:buNone/>
            </a:pPr>
            <a:r>
              <a:t/>
            </a:r>
            <a:endParaRPr b="0" i="0" u="none" cap="none" strike="noStrike">
              <a:solidFill>
                <a:srgbClr val="FFFFFF"/>
              </a:solidFill>
              <a:latin typeface="Helvetica Neue"/>
              <a:ea typeface="Helvetica Neue"/>
              <a:cs typeface="Helvetica Neue"/>
              <a:sym typeface="Helvetica Neue"/>
            </a:endParaRPr>
          </a:p>
        </p:txBody>
      </p:sp>
      <p:pic>
        <p:nvPicPr>
          <p:cNvPr descr="Screen Shot 2017-09-18 at 12.06.31 AM.png" id="185" name="Shape 185"/>
          <p:cNvPicPr preferRelativeResize="0"/>
          <p:nvPr/>
        </p:nvPicPr>
        <p:blipFill rotWithShape="1">
          <a:blip r:embed="rId3">
            <a:alphaModFix/>
          </a:blip>
          <a:srcRect b="0" l="0" r="0" t="0"/>
          <a:stretch/>
        </p:blipFill>
        <p:spPr>
          <a:xfrm>
            <a:off x="5686500" y="2083848"/>
            <a:ext cx="3425949" cy="3006024"/>
          </a:xfrm>
          <a:prstGeom prst="rect">
            <a:avLst/>
          </a:prstGeom>
          <a:noFill/>
          <a:ln>
            <a:noFill/>
          </a:ln>
        </p:spPr>
      </p:pic>
      <p:pic>
        <p:nvPicPr>
          <p:cNvPr descr="buffalogrove_illinois.jpeg" id="186" name="Shape 186"/>
          <p:cNvPicPr preferRelativeResize="0"/>
          <p:nvPr/>
        </p:nvPicPr>
        <p:blipFill rotWithShape="1">
          <a:blip r:embed="rId4">
            <a:alphaModFix/>
          </a:blip>
          <a:srcRect b="0" l="0" r="0" t="0"/>
          <a:stretch/>
        </p:blipFill>
        <p:spPr>
          <a:xfrm>
            <a:off x="27499" y="16875"/>
            <a:ext cx="4286250" cy="2066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0" name="Shape 190"/>
        <p:cNvGrpSpPr/>
        <p:nvPr/>
      </p:nvGrpSpPr>
      <p:grpSpPr>
        <a:xfrm>
          <a:off x="0" y="0"/>
          <a:ext cx="0" cy="0"/>
          <a:chOff x="0" y="0"/>
          <a:chExt cx="0" cy="0"/>
        </a:xfrm>
      </p:grpSpPr>
      <p:sp>
        <p:nvSpPr>
          <p:cNvPr id="191" name="Shape 191"/>
          <p:cNvSpPr/>
          <p:nvPr/>
        </p:nvSpPr>
        <p:spPr>
          <a:xfrm>
            <a:off x="5682332" y="2101132"/>
            <a:ext cx="3434400" cy="20832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92" name="Shape 192"/>
          <p:cNvSpPr/>
          <p:nvPr/>
        </p:nvSpPr>
        <p:spPr>
          <a:xfrm>
            <a:off x="27504" y="22274"/>
            <a:ext cx="42864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93" name="Shape 193"/>
          <p:cNvSpPr/>
          <p:nvPr/>
        </p:nvSpPr>
        <p:spPr>
          <a:xfrm>
            <a:off x="28580" y="5089464"/>
            <a:ext cx="5634600" cy="330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94" name="Shape 194"/>
          <p:cNvSpPr/>
          <p:nvPr/>
        </p:nvSpPr>
        <p:spPr>
          <a:xfrm>
            <a:off x="31954" y="2099458"/>
            <a:ext cx="5628900" cy="2974800"/>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95" name="Shape 195"/>
          <p:cNvSpPr/>
          <p:nvPr/>
        </p:nvSpPr>
        <p:spPr>
          <a:xfrm>
            <a:off x="4344600" y="22275"/>
            <a:ext cx="4772700" cy="20655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96" name="Shape 196"/>
          <p:cNvSpPr txBox="1"/>
          <p:nvPr/>
        </p:nvSpPr>
        <p:spPr>
          <a:xfrm>
            <a:off x="4391693" y="703600"/>
            <a:ext cx="46785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Zillow Home Value Index</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Data Sets</a:t>
            </a:r>
          </a:p>
        </p:txBody>
      </p:sp>
      <p:sp>
        <p:nvSpPr>
          <p:cNvPr id="197" name="Shape 197"/>
          <p:cNvSpPr txBox="1"/>
          <p:nvPr/>
        </p:nvSpPr>
        <p:spPr>
          <a:xfrm>
            <a:off x="194297" y="2297161"/>
            <a:ext cx="5303100" cy="2379600"/>
          </a:xfrm>
          <a:prstGeom prst="rect">
            <a:avLst/>
          </a:prstGeom>
          <a:noFill/>
          <a:ln>
            <a:noFill/>
          </a:ln>
        </p:spPr>
        <p:txBody>
          <a:bodyPr anchorCtr="0" anchor="ctr" bIns="32750" lIns="32750" rIns="32750" wrap="square" tIns="32750">
            <a:noAutofit/>
          </a:bodyPr>
          <a:lstStyle/>
          <a:p>
            <a:pPr indent="-165100" lvl="0" marL="215900" marR="0" rtl="0" algn="l">
              <a:lnSpc>
                <a:spcPct val="100000"/>
              </a:lnSpc>
              <a:spcBef>
                <a:spcPts val="0"/>
              </a:spcBef>
              <a:spcAft>
                <a:spcPts val="0"/>
              </a:spcAft>
              <a:buClr>
                <a:srgbClr val="FFFFFF"/>
              </a:buClr>
              <a:buSzPts val="1400"/>
              <a:buFont typeface="Helvetica Neue"/>
              <a:buChar char="•"/>
            </a:pPr>
            <a:r>
              <a:rPr b="1" i="0" lang="en" u="none" cap="none" strike="noStrike">
                <a:solidFill>
                  <a:srgbClr val="FFFFFF"/>
                </a:solidFill>
                <a:latin typeface="Helvetica Neue"/>
                <a:ea typeface="Helvetica Neue"/>
                <a:cs typeface="Helvetica Neue"/>
                <a:sym typeface="Helvetica Neue"/>
              </a:rPr>
              <a:t>Using the Zestimates for residential homes, the ZHVI data is created in a 5 step process:</a:t>
            </a:r>
            <a:br>
              <a:rPr b="1" i="0" lang="en" u="none" cap="none" strike="noStrike">
                <a:solidFill>
                  <a:srgbClr val="FFFFFF"/>
                </a:solidFill>
                <a:latin typeface="Helvetica Neue"/>
                <a:ea typeface="Helvetica Neue"/>
                <a:cs typeface="Helvetica Neue"/>
                <a:sym typeface="Helvetica Neue"/>
              </a:rPr>
            </a:b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Calculate Raw Median Zestimates</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Adjust for Residual Systematic Error</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Apply Henderson Moving Average Filter</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Apply Seasonal Adjustment</a:t>
            </a:r>
          </a:p>
          <a:p>
            <a:pPr indent="-152400" lvl="1" marL="495300" marR="0" rtl="0" algn="l">
              <a:lnSpc>
                <a:spcPct val="100000"/>
              </a:lnSpc>
              <a:spcBef>
                <a:spcPts val="0"/>
              </a:spcBef>
              <a:spcAft>
                <a:spcPts val="0"/>
              </a:spcAft>
              <a:buClr>
                <a:srgbClr val="FFFFFF"/>
              </a:buClr>
              <a:buSzPts val="1400"/>
              <a:buFont typeface="Helvetica Neue"/>
              <a:buChar char="•"/>
            </a:pPr>
            <a:r>
              <a:rPr b="0" i="0" lang="en" u="none" cap="none" strike="noStrike">
                <a:solidFill>
                  <a:srgbClr val="FFFFFF"/>
                </a:solidFill>
                <a:latin typeface="Helvetica Neue"/>
                <a:ea typeface="Helvetica Neue"/>
                <a:cs typeface="Helvetica Neue"/>
                <a:sym typeface="Helvetica Neue"/>
              </a:rPr>
              <a:t>Final Quality Control</a:t>
            </a:r>
          </a:p>
          <a:p>
            <a:pPr indent="-95250" lvl="0" marL="0" marR="0" rtl="0" algn="l">
              <a:lnSpc>
                <a:spcPct val="100000"/>
              </a:lnSpc>
              <a:spcBef>
                <a:spcPts val="0"/>
              </a:spcBef>
              <a:spcAft>
                <a:spcPts val="0"/>
              </a:spcAft>
              <a:buClr>
                <a:srgbClr val="FFFFFF"/>
              </a:buClr>
              <a:buSzPts val="1500"/>
              <a:buFont typeface="Helvetica Neue"/>
              <a:buNone/>
            </a:pPr>
            <a:r>
              <a:t/>
            </a:r>
            <a:endParaRPr b="0" i="0" u="none" cap="none" strike="noStrike">
              <a:solidFill>
                <a:srgbClr val="FFFFFF"/>
              </a:solidFill>
              <a:latin typeface="Helvetica Neue"/>
              <a:ea typeface="Helvetica Neue"/>
              <a:cs typeface="Helvetica Neue"/>
              <a:sym typeface="Helvetica Neue"/>
            </a:endParaRPr>
          </a:p>
          <a:p>
            <a:pPr indent="-165100" lvl="0" marL="215900" marR="0" rtl="0" algn="l">
              <a:lnSpc>
                <a:spcPct val="100000"/>
              </a:lnSpc>
              <a:spcBef>
                <a:spcPts val="0"/>
              </a:spcBef>
              <a:spcAft>
                <a:spcPts val="0"/>
              </a:spcAft>
              <a:buClr>
                <a:srgbClr val="FFFFFF"/>
              </a:buClr>
              <a:buSzPts val="1400"/>
              <a:buFont typeface="Helvetica Neue"/>
              <a:buChar char="•"/>
            </a:pPr>
            <a:r>
              <a:rPr b="1" i="0" lang="en" u="none" cap="none" strike="noStrike">
                <a:solidFill>
                  <a:srgbClr val="FFFFFF"/>
                </a:solidFill>
                <a:latin typeface="Helvetica Neue"/>
                <a:ea typeface="Helvetica Neue"/>
                <a:cs typeface="Helvetica Neue"/>
                <a:sym typeface="Helvetica Neue"/>
              </a:rPr>
              <a:t>Zillow provides data sets for each market segment, ranging from 1996-2016 (although this data contains lots of gaps for the first few years)</a:t>
            </a:r>
          </a:p>
        </p:txBody>
      </p:sp>
      <p:pic>
        <p:nvPicPr>
          <p:cNvPr descr="philly.jpg" id="198" name="Shape 198"/>
          <p:cNvPicPr preferRelativeResize="0"/>
          <p:nvPr/>
        </p:nvPicPr>
        <p:blipFill rotWithShape="1">
          <a:blip r:embed="rId3">
            <a:alphaModFix/>
          </a:blip>
          <a:srcRect b="0" l="0" r="0" t="0"/>
          <a:stretch/>
        </p:blipFill>
        <p:spPr>
          <a:xfrm>
            <a:off x="27504" y="16878"/>
            <a:ext cx="4295180" cy="2069455"/>
          </a:xfrm>
          <a:prstGeom prst="rect">
            <a:avLst/>
          </a:prstGeom>
          <a:noFill/>
          <a:ln>
            <a:noFill/>
          </a:ln>
        </p:spPr>
      </p:pic>
      <p:pic>
        <p:nvPicPr>
          <p:cNvPr descr="zillow_coverage.png" id="199" name="Shape 199"/>
          <p:cNvPicPr preferRelativeResize="0"/>
          <p:nvPr/>
        </p:nvPicPr>
        <p:blipFill rotWithShape="1">
          <a:blip r:embed="rId4">
            <a:alphaModFix/>
          </a:blip>
          <a:srcRect b="0" l="0" r="0" t="0"/>
          <a:stretch/>
        </p:blipFill>
        <p:spPr>
          <a:xfrm>
            <a:off x="5676400" y="2102255"/>
            <a:ext cx="3439275" cy="2974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 name="Shape 203"/>
        <p:cNvGrpSpPr/>
        <p:nvPr/>
      </p:nvGrpSpPr>
      <p:grpSpPr>
        <a:xfrm>
          <a:off x="0" y="0"/>
          <a:ext cx="0" cy="0"/>
          <a:chOff x="0" y="0"/>
          <a:chExt cx="0" cy="0"/>
        </a:xfrm>
      </p:grpSpPr>
      <p:sp>
        <p:nvSpPr>
          <p:cNvPr id="204" name="Shape 204"/>
          <p:cNvSpPr/>
          <p:nvPr/>
        </p:nvSpPr>
        <p:spPr>
          <a:xfrm>
            <a:off x="5682332" y="2101132"/>
            <a:ext cx="3434305" cy="2083105"/>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5" name="Shape 205"/>
          <p:cNvSpPr/>
          <p:nvPr/>
        </p:nvSpPr>
        <p:spPr>
          <a:xfrm>
            <a:off x="27504" y="22274"/>
            <a:ext cx="4286251" cy="2065359"/>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6" name="Shape 206"/>
          <p:cNvSpPr/>
          <p:nvPr/>
        </p:nvSpPr>
        <p:spPr>
          <a:xfrm>
            <a:off x="28580" y="5089464"/>
            <a:ext cx="5634633" cy="33086"/>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7" name="Shape 207"/>
          <p:cNvSpPr/>
          <p:nvPr/>
        </p:nvSpPr>
        <p:spPr>
          <a:xfrm>
            <a:off x="31954" y="2099458"/>
            <a:ext cx="5628945" cy="2974787"/>
          </a:xfrm>
          <a:prstGeom prst="rect">
            <a:avLst/>
          </a:prstGeom>
          <a:solidFill>
            <a:srgbClr val="000000"/>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8" name="Shape 208"/>
          <p:cNvSpPr/>
          <p:nvPr/>
        </p:nvSpPr>
        <p:spPr>
          <a:xfrm>
            <a:off x="4344600" y="22276"/>
            <a:ext cx="4772700" cy="2061900"/>
          </a:xfrm>
          <a:prstGeom prst="rect">
            <a:avLst/>
          </a:prstGeom>
          <a:solidFill>
            <a:srgbClr val="434343"/>
          </a:solidFill>
          <a:ln>
            <a:noFill/>
          </a:ln>
        </p:spPr>
        <p:txBody>
          <a:bodyPr anchorCtr="0" anchor="ctr" bIns="32750" lIns="32750" rIns="32750" wrap="square" tIns="32750">
            <a:noAutofit/>
          </a:bodyPr>
          <a:lstStyle/>
          <a:p>
            <a:pPr indent="-8890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209" name="Shape 209"/>
          <p:cNvSpPr txBox="1"/>
          <p:nvPr/>
        </p:nvSpPr>
        <p:spPr>
          <a:xfrm>
            <a:off x="4764138" y="705087"/>
            <a:ext cx="3933600" cy="696000"/>
          </a:xfrm>
          <a:prstGeom prst="rect">
            <a:avLst/>
          </a:prstGeom>
          <a:noFill/>
          <a:ln>
            <a:noFill/>
          </a:ln>
        </p:spPr>
        <p:txBody>
          <a:bodyPr anchorCtr="0" anchor="ctr" bIns="32750" lIns="32750" rIns="32750" wrap="square" tIns="32750">
            <a:noAutofit/>
          </a:bodyPr>
          <a:lstStyle/>
          <a:p>
            <a:pPr indent="-177800" lvl="0" marL="0" marR="0" rtl="0" algn="ctr">
              <a:lnSpc>
                <a:spcPct val="100000"/>
              </a:lnSpc>
              <a:spcBef>
                <a:spcPts val="0"/>
              </a:spcBef>
              <a:spcAft>
                <a:spcPts val="0"/>
              </a:spcAft>
              <a:buClr>
                <a:srgbClr val="FFFFFF"/>
              </a:buClr>
              <a:buSzPts val="2800"/>
              <a:buFont typeface="Helvetica Neue"/>
              <a:buNone/>
            </a:pPr>
            <a:r>
              <a:rPr b="1" i="0" lang="en" sz="2800" u="none" cap="none" strike="noStrike">
                <a:solidFill>
                  <a:srgbClr val="FFFFFF"/>
                </a:solidFill>
                <a:latin typeface="Helvetica Neue"/>
                <a:ea typeface="Helvetica Neue"/>
                <a:cs typeface="Helvetica Neue"/>
                <a:sym typeface="Helvetica Neue"/>
              </a:rPr>
              <a:t>Combining The Data</a:t>
            </a:r>
          </a:p>
          <a:p>
            <a:pPr indent="-152400" lvl="0" marL="0" marR="0" rtl="0" algn="ctr">
              <a:lnSpc>
                <a:spcPct val="100000"/>
              </a:lnSpc>
              <a:spcBef>
                <a:spcPts val="0"/>
              </a:spcBef>
              <a:spcAft>
                <a:spcPts val="0"/>
              </a:spcAft>
              <a:buClr>
                <a:srgbClr val="FFFFFF"/>
              </a:buClr>
              <a:buSzPts val="2400"/>
              <a:buFont typeface="Helvetica Neue"/>
              <a:buNone/>
            </a:pPr>
            <a:r>
              <a:rPr b="1" i="1" lang="en" sz="2400" u="none" cap="none" strike="noStrike">
                <a:solidFill>
                  <a:srgbClr val="FFFFFF"/>
                </a:solidFill>
                <a:latin typeface="Helvetica Neue"/>
                <a:ea typeface="Helvetica Neue"/>
                <a:cs typeface="Helvetica Neue"/>
                <a:sym typeface="Helvetica Neue"/>
              </a:rPr>
              <a:t>TRI + ZHVI</a:t>
            </a:r>
          </a:p>
        </p:txBody>
      </p:sp>
      <p:sp>
        <p:nvSpPr>
          <p:cNvPr id="210" name="Shape 210"/>
          <p:cNvSpPr txBox="1"/>
          <p:nvPr/>
        </p:nvSpPr>
        <p:spPr>
          <a:xfrm>
            <a:off x="194297" y="2394713"/>
            <a:ext cx="5303100" cy="2185200"/>
          </a:xfrm>
          <a:prstGeom prst="rect">
            <a:avLst/>
          </a:prstGeom>
          <a:noFill/>
          <a:ln>
            <a:noFill/>
          </a:ln>
        </p:spPr>
        <p:txBody>
          <a:bodyPr anchorCtr="0" anchor="ctr" bIns="32750" lIns="32750" rIns="32750" wrap="square" tIns="32750">
            <a:noAutofit/>
          </a:bodyPr>
          <a:lstStyle/>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Between the TRI and ZHVI data sets, there is a tremendous amount of information to explore.</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By comparing ZHVI trends to temporal changes in TRI data, we hope to gain insight on the </a:t>
            </a:r>
            <a:r>
              <a:rPr b="1" lang="en" sz="1500">
                <a:solidFill>
                  <a:srgbClr val="FFFFFF"/>
                </a:solidFill>
                <a:latin typeface="Helvetica Neue"/>
                <a:ea typeface="Helvetica Neue"/>
                <a:cs typeface="Helvetica Neue"/>
                <a:sym typeface="Helvetica Neue"/>
              </a:rPr>
              <a:t>e</a:t>
            </a:r>
            <a:r>
              <a:rPr b="1" i="0" lang="en" sz="1500" u="none" cap="none" strike="noStrike">
                <a:solidFill>
                  <a:srgbClr val="FFFFFF"/>
                </a:solidFill>
                <a:latin typeface="Helvetica Neue"/>
                <a:ea typeface="Helvetica Neue"/>
                <a:cs typeface="Helvetica Neue"/>
                <a:sym typeface="Helvetica Neue"/>
              </a:rPr>
              <a:t>ffect that industrial chemical release might have on home values.</a:t>
            </a:r>
            <a:br>
              <a:rPr b="1" i="0" lang="en" sz="1500" u="none" cap="none" strike="noStrike">
                <a:solidFill>
                  <a:srgbClr val="FFFFFF"/>
                </a:solidFill>
                <a:latin typeface="Helvetica Neue"/>
                <a:ea typeface="Helvetica Neue"/>
                <a:cs typeface="Helvetica Neue"/>
                <a:sym typeface="Helvetica Neue"/>
              </a:rPr>
            </a:br>
          </a:p>
          <a:p>
            <a:pPr indent="-215900" lvl="0" marL="215900" marR="0" rtl="0" algn="l">
              <a:lnSpc>
                <a:spcPct val="100000"/>
              </a:lnSpc>
              <a:spcBef>
                <a:spcPts val="0"/>
              </a:spcBef>
              <a:spcAft>
                <a:spcPts val="0"/>
              </a:spcAft>
              <a:buClr>
                <a:srgbClr val="FFFFFF"/>
              </a:buClr>
              <a:buSzPts val="2200"/>
              <a:buFont typeface="Helvetica Neue"/>
              <a:buChar char="•"/>
            </a:pPr>
            <a:r>
              <a:rPr b="1" i="0" lang="en" sz="1500" u="none" cap="none" strike="noStrike">
                <a:solidFill>
                  <a:srgbClr val="FFFFFF"/>
                </a:solidFill>
                <a:latin typeface="Helvetica Neue"/>
                <a:ea typeface="Helvetica Neue"/>
                <a:cs typeface="Helvetica Neue"/>
                <a:sym typeface="Helvetica Neue"/>
              </a:rPr>
              <a:t>In addition to this combined purpose, there are many interesting questions that we can ask about each data set individually.</a:t>
            </a:r>
          </a:p>
        </p:txBody>
      </p:sp>
      <p:pic>
        <p:nvPicPr>
          <p:cNvPr descr="zillow_coverage.png" id="211" name="Shape 211"/>
          <p:cNvPicPr preferRelativeResize="0"/>
          <p:nvPr/>
        </p:nvPicPr>
        <p:blipFill rotWithShape="1">
          <a:blip r:embed="rId3">
            <a:alphaModFix/>
          </a:blip>
          <a:srcRect b="0" l="0" r="0" t="0"/>
          <a:stretch/>
        </p:blipFill>
        <p:spPr>
          <a:xfrm>
            <a:off x="5676400" y="2102256"/>
            <a:ext cx="3439275" cy="3041251"/>
          </a:xfrm>
          <a:prstGeom prst="rect">
            <a:avLst/>
          </a:prstGeom>
          <a:noFill/>
          <a:ln>
            <a:noFill/>
          </a:ln>
        </p:spPr>
      </p:pic>
      <p:pic>
        <p:nvPicPr>
          <p:cNvPr descr="triindustrymap.jpg" id="212" name="Shape 212"/>
          <p:cNvPicPr preferRelativeResize="0"/>
          <p:nvPr/>
        </p:nvPicPr>
        <p:blipFill rotWithShape="1">
          <a:blip r:embed="rId4">
            <a:alphaModFix/>
          </a:blip>
          <a:srcRect b="0" l="0" r="0" t="0"/>
          <a:stretch/>
        </p:blipFill>
        <p:spPr>
          <a:xfrm>
            <a:off x="26599" y="22132"/>
            <a:ext cx="4288062" cy="2061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